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6" r:id="rId2"/>
    <p:sldId id="258" r:id="rId3"/>
    <p:sldId id="336" r:id="rId4"/>
    <p:sldId id="337" r:id="rId5"/>
    <p:sldId id="301" r:id="rId6"/>
    <p:sldId id="322" r:id="rId7"/>
    <p:sldId id="338" r:id="rId8"/>
    <p:sldId id="279" r:id="rId9"/>
    <p:sldId id="324" r:id="rId10"/>
    <p:sldId id="323" r:id="rId11"/>
    <p:sldId id="268" r:id="rId12"/>
    <p:sldId id="302" r:id="rId13"/>
    <p:sldId id="274" r:id="rId14"/>
    <p:sldId id="345" r:id="rId15"/>
    <p:sldId id="329" r:id="rId16"/>
    <p:sldId id="300" r:id="rId17"/>
    <p:sldId id="318" r:id="rId18"/>
    <p:sldId id="339" r:id="rId19"/>
    <p:sldId id="281" r:id="rId20"/>
    <p:sldId id="340" r:id="rId21"/>
    <p:sldId id="341" r:id="rId22"/>
    <p:sldId id="342" r:id="rId23"/>
    <p:sldId id="343" r:id="rId24"/>
    <p:sldId id="344" r:id="rId25"/>
    <p:sldId id="303" r:id="rId26"/>
    <p:sldId id="308" r:id="rId27"/>
    <p:sldId id="307" r:id="rId28"/>
    <p:sldId id="289" r:id="rId29"/>
    <p:sldId id="327" r:id="rId30"/>
    <p:sldId id="313" r:id="rId31"/>
    <p:sldId id="315" r:id="rId32"/>
    <p:sldId id="346" r:id="rId33"/>
    <p:sldId id="328" r:id="rId34"/>
    <p:sldId id="320" r:id="rId35"/>
    <p:sldId id="272" r:id="rId36"/>
    <p:sldId id="348" r:id="rId37"/>
    <p:sldId id="350" r:id="rId38"/>
    <p:sldId id="351" r:id="rId39"/>
    <p:sldId id="278" r:id="rId40"/>
    <p:sldId id="349" r:id="rId41"/>
  </p:sldIdLst>
  <p:sldSz cx="12192000" cy="6858000"/>
  <p:notesSz cx="6797675" cy="9926638"/>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簡霈萱" initials="簡霈萱" lastIdx="1" clrIdx="0">
    <p:extLst>
      <p:ext uri="{19B8F6BF-5375-455C-9EA6-DF929625EA0E}">
        <p15:presenceInfo xmlns:p15="http://schemas.microsoft.com/office/powerpoint/2012/main" userId="S-1-5-21-3972861348-194287667-1509265992-10742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3660"/>
    <a:srgbClr val="FF0000"/>
    <a:srgbClr val="FF6699"/>
    <a:srgbClr val="FF0066"/>
    <a:srgbClr val="FF3300"/>
    <a:srgbClr val="99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860" autoAdjust="0"/>
    <p:restoredTop sz="86706" autoAdjust="0"/>
  </p:normalViewPr>
  <p:slideViewPr>
    <p:cSldViewPr snapToGrid="0">
      <p:cViewPr varScale="1">
        <p:scale>
          <a:sx n="95" d="100"/>
          <a:sy n="95" d="100"/>
        </p:scale>
        <p:origin x="1290" y="84"/>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1" d="100"/>
          <a:sy n="81" d="100"/>
        </p:scale>
        <p:origin x="3972"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1" y="0"/>
            <a:ext cx="2945659" cy="498056"/>
          </a:xfrm>
          <a:prstGeom prst="rect">
            <a:avLst/>
          </a:prstGeom>
        </p:spPr>
        <p:txBody>
          <a:bodyPr vert="horz" lIns="91431" tIns="45715" rIns="91431" bIns="45715" rtlCol="0"/>
          <a:lstStyle>
            <a:lvl1pPr algn="l">
              <a:defRPr sz="1200"/>
            </a:lvl1pPr>
          </a:lstStyle>
          <a:p>
            <a:endParaRPr lang="zh-TW" altLang="en-US"/>
          </a:p>
        </p:txBody>
      </p:sp>
      <p:sp>
        <p:nvSpPr>
          <p:cNvPr id="3" name="日期版面配置區 2"/>
          <p:cNvSpPr>
            <a:spLocks noGrp="1"/>
          </p:cNvSpPr>
          <p:nvPr>
            <p:ph type="dt" idx="1"/>
          </p:nvPr>
        </p:nvSpPr>
        <p:spPr>
          <a:xfrm>
            <a:off x="3850443" y="0"/>
            <a:ext cx="2945659" cy="498056"/>
          </a:xfrm>
          <a:prstGeom prst="rect">
            <a:avLst/>
          </a:prstGeom>
        </p:spPr>
        <p:txBody>
          <a:bodyPr vert="horz" lIns="91431" tIns="45715" rIns="91431" bIns="45715" rtlCol="0"/>
          <a:lstStyle>
            <a:lvl1pPr algn="r">
              <a:defRPr sz="1200"/>
            </a:lvl1pPr>
          </a:lstStyle>
          <a:p>
            <a:fld id="{3844F99E-4AD5-41C9-B743-95DBC0B7AE4E}" type="datetimeFigureOut">
              <a:rPr lang="zh-TW" altLang="en-US" smtClean="0"/>
              <a:t>2023/1/18</a:t>
            </a:fld>
            <a:endParaRPr lang="zh-TW" altLang="en-US"/>
          </a:p>
        </p:txBody>
      </p:sp>
      <p:sp>
        <p:nvSpPr>
          <p:cNvPr id="4" name="投影片圖像版面配置區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31" tIns="45715" rIns="91431" bIns="45715" rtlCol="0" anchor="ctr"/>
          <a:lstStyle/>
          <a:p>
            <a:endParaRPr lang="zh-TW" altLang="en-US"/>
          </a:p>
        </p:txBody>
      </p:sp>
      <p:sp>
        <p:nvSpPr>
          <p:cNvPr id="5" name="備忘稿版面配置區 4"/>
          <p:cNvSpPr>
            <a:spLocks noGrp="1"/>
          </p:cNvSpPr>
          <p:nvPr>
            <p:ph type="body" sz="quarter" idx="3"/>
          </p:nvPr>
        </p:nvSpPr>
        <p:spPr>
          <a:xfrm>
            <a:off x="679768" y="4777195"/>
            <a:ext cx="5438140" cy="3908614"/>
          </a:xfrm>
          <a:prstGeom prst="rect">
            <a:avLst/>
          </a:prstGeom>
        </p:spPr>
        <p:txBody>
          <a:bodyPr vert="horz" lIns="91431" tIns="45715" rIns="91431" bIns="45715"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1" y="9428584"/>
            <a:ext cx="2945659" cy="498055"/>
          </a:xfrm>
          <a:prstGeom prst="rect">
            <a:avLst/>
          </a:prstGeom>
        </p:spPr>
        <p:txBody>
          <a:bodyPr vert="horz" lIns="91431" tIns="45715" rIns="91431" bIns="45715"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50443" y="9428584"/>
            <a:ext cx="2945659" cy="498055"/>
          </a:xfrm>
          <a:prstGeom prst="rect">
            <a:avLst/>
          </a:prstGeom>
        </p:spPr>
        <p:txBody>
          <a:bodyPr vert="horz" lIns="91431" tIns="45715" rIns="91431" bIns="45715" rtlCol="0" anchor="b"/>
          <a:lstStyle>
            <a:lvl1pPr algn="r">
              <a:defRPr sz="1200"/>
            </a:lvl1pPr>
          </a:lstStyle>
          <a:p>
            <a:fld id="{207DE221-07D7-4468-855F-E2F902EA19D2}" type="slidenum">
              <a:rPr lang="zh-TW" altLang="en-US" smtClean="0"/>
              <a:t>‹#›</a:t>
            </a:fld>
            <a:endParaRPr lang="zh-TW" altLang="en-US"/>
          </a:p>
        </p:txBody>
      </p:sp>
    </p:spTree>
    <p:extLst>
      <p:ext uri="{BB962C8B-B14F-4D97-AF65-F5344CB8AC3E}">
        <p14:creationId xmlns:p14="http://schemas.microsoft.com/office/powerpoint/2010/main" val="30700799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youtu.be/nQlNk--7NhI"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hpa.gov.tw/Pages/List.aspx?nodeid=444" TargetMode="External"/><Relationship Id="rId2" Type="http://schemas.openxmlformats.org/officeDocument/2006/relationships/slide" Target="../slides/slide40.xml"/><Relationship Id="rId1" Type="http://schemas.openxmlformats.org/officeDocument/2006/relationships/notesMaster" Target="../notesMasters/notesMaster1.xml"/><Relationship Id="rId4" Type="http://schemas.openxmlformats.org/officeDocument/2006/relationships/hyperlink" Target="https://tw.news.yahoo.com/topic/2020health"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207DE221-07D7-4468-855F-E2F902EA19D2}" type="slidenum">
              <a:rPr lang="zh-TW" altLang="en-US" smtClean="0"/>
              <a:t>1</a:t>
            </a:fld>
            <a:endParaRPr lang="zh-TW" altLang="en-US"/>
          </a:p>
        </p:txBody>
      </p:sp>
    </p:spTree>
    <p:extLst>
      <p:ext uri="{BB962C8B-B14F-4D97-AF65-F5344CB8AC3E}">
        <p14:creationId xmlns:p14="http://schemas.microsoft.com/office/powerpoint/2010/main" val="22061233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投影片圖像版面配置區 1"/>
          <p:cNvSpPr>
            <a:spLocks noGrp="1" noRot="1" noChangeAspect="1" noTextEdit="1"/>
          </p:cNvSpPr>
          <p:nvPr>
            <p:ph type="sldImg"/>
          </p:nvPr>
        </p:nvSpPr>
        <p:spPr>
          <a:xfrm>
            <a:off x="90488" y="744538"/>
            <a:ext cx="6616700" cy="3722687"/>
          </a:xfrm>
          <a:ln/>
        </p:spPr>
      </p:sp>
      <p:sp>
        <p:nvSpPr>
          <p:cNvPr id="727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dirty="0">
                <a:latin typeface="微軟正黑體" panose="020B0604030504040204" pitchFamily="34" charset="-120"/>
                <a:ea typeface="微軟正黑體" panose="020B0604030504040204" pitchFamily="34" charset="-120"/>
              </a:rPr>
              <a:t>電子煙有好多種類、好多口味（有叫果汁棒、維他命棒），裡面是真的含有果汁及維他命嗎 </a:t>
            </a:r>
            <a:r>
              <a:rPr lang="en-US" altLang="zh-TW" dirty="0">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dirty="0">
              <a:latin typeface="微軟正黑體" panose="020B0604030504040204" pitchFamily="34" charset="-120"/>
              <a:ea typeface="微軟正黑體" panose="020B0604030504040204" pitchFamily="34" charset="-120"/>
            </a:endParaRPr>
          </a:p>
          <a:p>
            <a:r>
              <a:rPr lang="zh-TW" altLang="en-US" sz="1200" b="0" i="0" kern="1200" dirty="0">
                <a:solidFill>
                  <a:schemeClr val="tx1"/>
                </a:solidFill>
                <a:effectLst/>
                <a:latin typeface="微軟正黑體" panose="020B0604030504040204" pitchFamily="34" charset="-120"/>
                <a:ea typeface="微軟正黑體" panose="020B0604030504040204" pitchFamily="34" charset="-120"/>
                <a:cs typeface="+mn-cs"/>
              </a:rPr>
              <a:t>果汁棒、維他命棒、蒸氣果汁等違禁產品，地下賣家常標榜無害又有多種口味任君挑選，是不是也讓你迷惑了呢？但這些其實都是「電子煙」換個名稱包裝罷了！</a:t>
            </a:r>
            <a:endParaRPr lang="en-US" altLang="zh-TW" sz="1200" b="0" i="0" kern="1200" dirty="0">
              <a:solidFill>
                <a:schemeClr val="tx1"/>
              </a:solidFill>
              <a:effectLst/>
              <a:latin typeface="微軟正黑體" panose="020B0604030504040204" pitchFamily="34" charset="-120"/>
              <a:ea typeface="微軟正黑體" panose="020B0604030504040204" pitchFamily="34" charset="-120"/>
              <a:cs typeface="+mn-cs"/>
            </a:endParaRPr>
          </a:p>
          <a:p>
            <a:r>
              <a:rPr lang="zh-TW" altLang="en-US" dirty="0">
                <a:latin typeface="微軟正黑體" panose="020B0604030504040204" pitchFamily="34" charset="-120"/>
                <a:ea typeface="微軟正黑體" panose="020B0604030504040204" pitchFamily="34" charset="-120"/>
              </a:rPr>
              <a:t>，抽多了傷身且會上癮，常標榜沒有紙菸的焦油只有食用的香精很安全的，但其實大多電子煙煙油成分多標示不清，大多為不合法添加物，有研究檢測出多達</a:t>
            </a:r>
            <a:r>
              <a:rPr lang="en-US" altLang="zh-TW" dirty="0">
                <a:latin typeface="微軟正黑體" panose="020B0604030504040204" pitchFamily="34" charset="-120"/>
                <a:ea typeface="微軟正黑體" panose="020B0604030504040204" pitchFamily="34" charset="-120"/>
              </a:rPr>
              <a:t>164</a:t>
            </a:r>
            <a:r>
              <a:rPr lang="zh-TW" altLang="en-US" dirty="0">
                <a:latin typeface="微軟正黑體" panose="020B0604030504040204" pitchFamily="34" charset="-120"/>
                <a:ea typeface="微軟正黑體" panose="020B0604030504040204" pitchFamily="34" charset="-120"/>
              </a:rPr>
              <a:t>種有毒物質，會造成癌症、肺、心、肝、腎及生殖功能。</a:t>
            </a:r>
            <a:endParaRPr lang="en-US" altLang="zh-TW" dirty="0">
              <a:latin typeface="微軟正黑體" panose="020B0604030504040204" pitchFamily="34" charset="-120"/>
              <a:ea typeface="微軟正黑體" panose="020B0604030504040204" pitchFamily="34" charset="-120"/>
            </a:endParaRPr>
          </a:p>
          <a:p>
            <a:r>
              <a:rPr lang="zh-TW" altLang="en-US" dirty="0">
                <a:latin typeface="微軟正黑體" panose="020B0604030504040204" pitchFamily="34" charset="-120"/>
                <a:ea typeface="微軟正黑體" panose="020B0604030504040204" pitchFamily="34" charset="-120"/>
              </a:rPr>
              <a:t>有</a:t>
            </a:r>
            <a:r>
              <a:rPr lang="en-US" altLang="zh-TW" dirty="0">
                <a:latin typeface="微軟正黑體" panose="020B0604030504040204" pitchFamily="34" charset="-120"/>
                <a:ea typeface="微軟正黑體" panose="020B0604030504040204" pitchFamily="34" charset="-120"/>
              </a:rPr>
              <a:t>8</a:t>
            </a:r>
            <a:r>
              <a:rPr lang="zh-TW" altLang="en-US" dirty="0">
                <a:latin typeface="微軟正黑體" panose="020B0604030504040204" pitchFamily="34" charset="-120"/>
                <a:ea typeface="微軟正黑體" panose="020B0604030504040204" pitchFamily="34" charset="-120"/>
              </a:rPr>
              <a:t>成電子煙含尼古丁，會影響青少年腦部發育，導致學習能力低落，心神遲鈍 </a:t>
            </a:r>
            <a:r>
              <a:rPr lang="en-US" altLang="zh-TW" dirty="0">
                <a:latin typeface="微軟正黑體" panose="020B0604030504040204" pitchFamily="34" charset="-120"/>
                <a:ea typeface="微軟正黑體" panose="020B0604030504040204" pitchFamily="34" charset="-120"/>
              </a:rPr>
              <a:t>!</a:t>
            </a:r>
          </a:p>
          <a:p>
            <a:endParaRPr lang="en-US" altLang="zh-TW" dirty="0">
              <a:latin typeface="微軟正黑體" panose="020B0604030504040204" pitchFamily="34" charset="-120"/>
              <a:ea typeface="微軟正黑體" panose="020B0604030504040204" pitchFamily="34" charset="-120"/>
            </a:endParaRPr>
          </a:p>
          <a:p>
            <a:r>
              <a:rPr lang="zh-TW" altLang="en-US" dirty="0">
                <a:latin typeface="微軟正黑體" panose="020B0604030504040204" pitchFamily="34" charset="-120"/>
                <a:ea typeface="微軟正黑體" panose="020B0604030504040204" pitchFamily="34" charset="-120"/>
              </a:rPr>
              <a:t>影片連結：</a:t>
            </a:r>
            <a:r>
              <a:rPr lang="en-US" altLang="zh-TW" dirty="0">
                <a:latin typeface="微軟正黑體" panose="020B0604030504040204" pitchFamily="34" charset="-120"/>
                <a:ea typeface="微軟正黑體" panose="020B0604030504040204" pitchFamily="34" charset="-120"/>
              </a:rPr>
              <a:t>https://tw.tv.yahoo.com/content-marketing/%E4%B8%8D%E5%98%97%E8%A9%A6-%E4%B8%8D%E8%B3%BC%E8%B2%B7-%E4%B8%8D%E6%8E%A8%E8%96%A6%E9%9B%BB%E5%AD%90%E7%85%99-020233536.html</a:t>
            </a:r>
            <a:endParaRPr lang="zh-TW" altLang="en-US"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9660585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latin typeface="微軟正黑體" panose="020B0604030504040204" pitchFamily="34" charset="-120"/>
                <a:ea typeface="微軟正黑體" panose="020B0604030504040204" pitchFamily="34" charset="-120"/>
              </a:rPr>
              <a:t>電子煙不僅含有多種毒性物質，還會產生環境二手、三手煙，傷身又影響學習能力，別為此犧牲掉自己的人緣、學業、金錢及健康喔！</a:t>
            </a:r>
            <a:endParaRPr lang="en-US" altLang="zh-TW" dirty="0">
              <a:latin typeface="微軟正黑體" panose="020B0604030504040204" pitchFamily="34" charset="-120"/>
              <a:ea typeface="微軟正黑體" panose="020B0604030504040204" pitchFamily="34" charset="-120"/>
            </a:endParaRPr>
          </a:p>
          <a:p>
            <a:endParaRPr lang="en-US" altLang="zh-TW" dirty="0">
              <a:latin typeface="微軟正黑體" panose="020B0604030504040204" pitchFamily="34" charset="-120"/>
              <a:ea typeface="微軟正黑體" panose="020B0604030504040204" pitchFamily="34" charset="-120"/>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a:solidFill>
                  <a:schemeClr val="tx1"/>
                </a:solidFill>
                <a:effectLst/>
                <a:latin typeface="微軟正黑體" panose="020B0604030504040204" pitchFamily="34" charset="-120"/>
                <a:ea typeface="微軟正黑體" panose="020B0604030504040204" pitchFamily="34" charset="-120"/>
                <a:cs typeface="+mn-cs"/>
              </a:rPr>
              <a:t>健康九九</a:t>
            </a:r>
            <a:r>
              <a:rPr lang="en-US" altLang="zh-TW" sz="1200" b="0" i="0" kern="1200" dirty="0" err="1">
                <a:solidFill>
                  <a:schemeClr val="tx1"/>
                </a:solidFill>
                <a:effectLst/>
                <a:latin typeface="微軟正黑體" panose="020B0604030504040204" pitchFamily="34" charset="-120"/>
                <a:ea typeface="微軟正黑體" panose="020B0604030504040204" pitchFamily="34" charset="-120"/>
                <a:cs typeface="+mn-cs"/>
              </a:rPr>
              <a:t>Youtube</a:t>
            </a:r>
            <a:r>
              <a:rPr lang="zh-TW" altLang="en-US" sz="1200" b="0" i="0" kern="1200" dirty="0">
                <a:solidFill>
                  <a:schemeClr val="tx1"/>
                </a:solidFill>
                <a:effectLst/>
                <a:latin typeface="微軟正黑體" panose="020B0604030504040204" pitchFamily="34" charset="-120"/>
                <a:ea typeface="微軟正黑體" panose="020B0604030504040204" pitchFamily="34" charset="-120"/>
                <a:cs typeface="+mn-cs"/>
              </a:rPr>
              <a:t>專屬頻道：</a:t>
            </a:r>
            <a:r>
              <a:rPr lang="en-US" altLang="zh-TW" sz="1200" b="0" i="0" u="none" strike="noStrike" kern="1200" dirty="0">
                <a:solidFill>
                  <a:schemeClr val="tx1"/>
                </a:solidFill>
                <a:effectLst/>
                <a:latin typeface="微軟正黑體" panose="020B0604030504040204" pitchFamily="34" charset="-120"/>
                <a:ea typeface="微軟正黑體" panose="020B0604030504040204" pitchFamily="34" charset="-120"/>
                <a:cs typeface="+mn-cs"/>
              </a:rPr>
              <a:t>https://tw.news.yahoo.com/%E6%A0%A1%E5%9C%92%E5%A5%BD%E4%BA%BA%E7%B7%A3%E7%AF%87-062014980.html</a:t>
            </a:r>
          </a:p>
          <a:p>
            <a:pPr marL="0" marR="0" indent="0" algn="l" defTabSz="914400" rtl="0" eaLnBrk="1" fontAlgn="auto" latinLnBrk="0" hangingPunct="1">
              <a:lnSpc>
                <a:spcPct val="100000"/>
              </a:lnSpc>
              <a:spcBef>
                <a:spcPts val="0"/>
              </a:spcBef>
              <a:spcAft>
                <a:spcPts val="0"/>
              </a:spcAft>
              <a:buClrTx/>
              <a:buSzTx/>
              <a:buFontTx/>
              <a:buNone/>
              <a:tabLst/>
              <a:defRPr/>
            </a:pPr>
            <a:endParaRPr lang="zh-TW" altLang="en-US" dirty="0"/>
          </a:p>
        </p:txBody>
      </p:sp>
      <p:sp>
        <p:nvSpPr>
          <p:cNvPr id="4" name="投影片編號版面配置區 3"/>
          <p:cNvSpPr>
            <a:spLocks noGrp="1"/>
          </p:cNvSpPr>
          <p:nvPr>
            <p:ph type="sldNum" sz="quarter" idx="10"/>
          </p:nvPr>
        </p:nvSpPr>
        <p:spPr/>
        <p:txBody>
          <a:bodyPr/>
          <a:lstStyle/>
          <a:p>
            <a:fld id="{207DE221-07D7-4468-855F-E2F902EA19D2}" type="slidenum">
              <a:rPr lang="zh-TW" altLang="en-US" smtClean="0"/>
              <a:t>11</a:t>
            </a:fld>
            <a:endParaRPr lang="zh-TW" altLang="en-US"/>
          </a:p>
        </p:txBody>
      </p:sp>
    </p:spTree>
    <p:extLst>
      <p:ext uri="{BB962C8B-B14F-4D97-AF65-F5344CB8AC3E}">
        <p14:creationId xmlns:p14="http://schemas.microsoft.com/office/powerpoint/2010/main" val="29094175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207DE221-07D7-4468-855F-E2F902EA19D2}" type="slidenum">
              <a:rPr lang="zh-TW" altLang="en-US" smtClean="0"/>
              <a:t>12</a:t>
            </a:fld>
            <a:endParaRPr lang="zh-TW" altLang="en-US"/>
          </a:p>
        </p:txBody>
      </p:sp>
    </p:spTree>
    <p:extLst>
      <p:ext uri="{BB962C8B-B14F-4D97-AF65-F5344CB8AC3E}">
        <p14:creationId xmlns:p14="http://schemas.microsoft.com/office/powerpoint/2010/main" val="13733038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latin typeface="微軟正黑體" panose="020B0604030504040204" pitchFamily="34" charset="-120"/>
                <a:ea typeface="微軟正黑體" panose="020B0604030504040204" pitchFamily="34" charset="-120"/>
              </a:rPr>
              <a:t>為守護轄內胎兒、兒童及少年身心健康，並填補菸害防制法修正完成前之空窗期，制定「桃園市電子煙危害防制自治條例」，以保護市民不受電子煙之危害。</a:t>
            </a:r>
            <a:endParaRPr lang="en-US" altLang="zh-TW" dirty="0">
              <a:latin typeface="微軟正黑體" panose="020B0604030504040204" pitchFamily="34" charset="-120"/>
              <a:ea typeface="微軟正黑體" panose="020B0604030504040204" pitchFamily="34" charset="-120"/>
            </a:endParaRPr>
          </a:p>
          <a:p>
            <a:pPr defTabSz="914307">
              <a:defRPr/>
            </a:pPr>
            <a:r>
              <a:rPr lang="zh-TW" altLang="en-US" dirty="0">
                <a:latin typeface="微軟正黑體" panose="020B0604030504040204" pitchFamily="34" charset="-120"/>
                <a:ea typeface="微軟正黑體" panose="020B0604030504040204" pitchFamily="34" charset="-120"/>
              </a:rPr>
              <a:t>本市未滿</a:t>
            </a:r>
            <a:r>
              <a:rPr lang="en-US" altLang="zh-TW" dirty="0">
                <a:latin typeface="微軟正黑體" panose="020B0604030504040204" pitchFamily="34" charset="-120"/>
                <a:ea typeface="微軟正黑體" panose="020B0604030504040204" pitchFamily="34" charset="-120"/>
              </a:rPr>
              <a:t>18</a:t>
            </a:r>
            <a:r>
              <a:rPr lang="zh-TW" altLang="en-US" dirty="0">
                <a:latin typeface="微軟正黑體" panose="020B0604030504040204" pitchFamily="34" charset="-120"/>
                <a:ea typeface="微軟正黑體" panose="020B0604030504040204" pitchFamily="34" charset="-120"/>
              </a:rPr>
              <a:t>歲者不得吸食及持有電子煙，違者施以戒菸教育，</a:t>
            </a:r>
            <a:r>
              <a:rPr lang="zh-TW" altLang="zh-TW" kern="100" dirty="0">
                <a:latin typeface="微軟正黑體" panose="020B0604030504040204" pitchFamily="34" charset="-120"/>
                <a:ea typeface="微軟正黑體" panose="020B0604030504040204" pitchFamily="34" charset="-120"/>
                <a:cs typeface="Times New Roman" panose="02020603050405020304" pitchFamily="18" charset="0"/>
              </a:rPr>
              <a:t>不得供應、交付、販賣</a:t>
            </a:r>
            <a:r>
              <a:rPr lang="zh-TW" altLang="en-US" kern="100" dirty="0">
                <a:latin typeface="微軟正黑體" panose="020B0604030504040204" pitchFamily="34" charset="-120"/>
                <a:ea typeface="微軟正黑體" panose="020B0604030504040204" pitchFamily="34" charset="-120"/>
                <a:cs typeface="Times New Roman" panose="02020603050405020304" pitchFamily="18" charset="0"/>
              </a:rPr>
              <a:t>電子煙或電子煙相關器物予</a:t>
            </a:r>
            <a:r>
              <a:rPr lang="zh-TW" altLang="en-US" dirty="0">
                <a:latin typeface="微軟正黑體" panose="020B0604030504040204" pitchFamily="34" charset="-120"/>
                <a:ea typeface="微軟正黑體" panose="020B0604030504040204" pitchFamily="34" charset="-120"/>
              </a:rPr>
              <a:t>未滿</a:t>
            </a:r>
            <a:r>
              <a:rPr lang="en-US" altLang="zh-TW" dirty="0">
                <a:latin typeface="微軟正黑體" panose="020B0604030504040204" pitchFamily="34" charset="-120"/>
                <a:ea typeface="微軟正黑體" panose="020B0604030504040204" pitchFamily="34" charset="-120"/>
              </a:rPr>
              <a:t>18</a:t>
            </a:r>
            <a:r>
              <a:rPr lang="zh-TW" altLang="en-US" dirty="0">
                <a:latin typeface="微軟正黑體" panose="020B0604030504040204" pitchFamily="34" charset="-120"/>
                <a:ea typeface="微軟正黑體" panose="020B0604030504040204" pitchFamily="34" charset="-120"/>
              </a:rPr>
              <a:t>歲，違者處以</a:t>
            </a:r>
            <a:r>
              <a:rPr lang="en-US" altLang="zh-TW" dirty="0">
                <a:latin typeface="微軟正黑體" panose="020B0604030504040204" pitchFamily="34" charset="-120"/>
                <a:ea typeface="微軟正黑體" panose="020B0604030504040204" pitchFamily="34" charset="-120"/>
              </a:rPr>
              <a:t>1</a:t>
            </a:r>
            <a:r>
              <a:rPr lang="zh-TW" altLang="en-US" dirty="0">
                <a:latin typeface="微軟正黑體" panose="020B0604030504040204" pitchFamily="34" charset="-120"/>
                <a:ea typeface="微軟正黑體" panose="020B0604030504040204" pitchFamily="34" charset="-120"/>
              </a:rPr>
              <a:t>萬元以上</a:t>
            </a:r>
            <a:r>
              <a:rPr lang="en-US" altLang="zh-TW" dirty="0">
                <a:latin typeface="微軟正黑體" panose="020B0604030504040204" pitchFamily="34" charset="-120"/>
                <a:ea typeface="微軟正黑體" panose="020B0604030504040204" pitchFamily="34" charset="-120"/>
              </a:rPr>
              <a:t>5</a:t>
            </a:r>
            <a:r>
              <a:rPr lang="zh-TW" altLang="en-US" dirty="0">
                <a:latin typeface="微軟正黑體" panose="020B0604030504040204" pitchFamily="34" charset="-120"/>
                <a:ea typeface="微軟正黑體" panose="020B0604030504040204" pitchFamily="34" charset="-120"/>
              </a:rPr>
              <a:t>萬元以下罰鍰，</a:t>
            </a:r>
            <a:endParaRPr lang="en-US" altLang="zh-TW" dirty="0">
              <a:latin typeface="微軟正黑體" panose="020B0604030504040204" pitchFamily="34" charset="-120"/>
              <a:ea typeface="微軟正黑體" panose="020B0604030504040204" pitchFamily="34" charset="-120"/>
            </a:endParaRPr>
          </a:p>
          <a:p>
            <a:pPr defTabSz="914307">
              <a:defRPr/>
            </a:pPr>
            <a:r>
              <a:rPr lang="zh-TW" altLang="en-US" dirty="0">
                <a:latin typeface="微軟正黑體" panose="020B0604030504040204" pitchFamily="34" charset="-120"/>
                <a:ea typeface="微軟正黑體" panose="020B0604030504040204" pitchFamily="34" charset="-120"/>
              </a:rPr>
              <a:t>法定禁菸場所（公共場所與室內工作場所）禁止吸食電子煙，違者處以新臺幣</a:t>
            </a:r>
            <a:r>
              <a:rPr lang="en-US" altLang="zh-TW" dirty="0">
                <a:latin typeface="微軟正黑體" panose="020B0604030504040204" pitchFamily="34" charset="-120"/>
                <a:ea typeface="微軟正黑體" panose="020B0604030504040204" pitchFamily="34" charset="-120"/>
              </a:rPr>
              <a:t>2,000</a:t>
            </a:r>
            <a:r>
              <a:rPr lang="zh-TW" altLang="en-US" dirty="0">
                <a:latin typeface="微軟正黑體" panose="020B0604030504040204" pitchFamily="34" charset="-120"/>
                <a:ea typeface="微軟正黑體" panose="020B0604030504040204" pitchFamily="34" charset="-120"/>
              </a:rPr>
              <a:t>元以上</a:t>
            </a:r>
            <a:r>
              <a:rPr lang="en-US" altLang="zh-TW" dirty="0">
                <a:latin typeface="微軟正黑體" panose="020B0604030504040204" pitchFamily="34" charset="-120"/>
                <a:ea typeface="微軟正黑體" panose="020B0604030504040204" pitchFamily="34" charset="-120"/>
              </a:rPr>
              <a:t>1</a:t>
            </a:r>
            <a:r>
              <a:rPr lang="zh-TW" altLang="en-US" dirty="0">
                <a:latin typeface="微軟正黑體" panose="020B0604030504040204" pitchFamily="34" charset="-120"/>
                <a:ea typeface="微軟正黑體" panose="020B0604030504040204" pitchFamily="34" charset="-120"/>
              </a:rPr>
              <a:t>萬元以下罰鍰。</a:t>
            </a:r>
            <a:endParaRPr lang="en-US" altLang="zh-TW" dirty="0">
              <a:latin typeface="微軟正黑體" panose="020B0604030504040204" pitchFamily="34" charset="-120"/>
              <a:ea typeface="微軟正黑體" panose="020B0604030504040204" pitchFamily="34" charset="-120"/>
            </a:endParaRPr>
          </a:p>
          <a:p>
            <a:pPr defTabSz="914307">
              <a:defRPr/>
            </a:pPr>
            <a:endParaRPr lang="en-US" altLang="zh-TW" dirty="0">
              <a:latin typeface="微軟正黑體" panose="020B0604030504040204" pitchFamily="34" charset="-120"/>
              <a:ea typeface="微軟正黑體" panose="020B0604030504040204" pitchFamily="34" charset="-120"/>
            </a:endParaRPr>
          </a:p>
          <a:p>
            <a:pPr defTabSz="914307">
              <a:defRPr/>
            </a:pPr>
            <a:r>
              <a:rPr lang="zh-TW" altLang="en-US" dirty="0">
                <a:latin typeface="微軟正黑體" panose="020B0604030504040204" pitchFamily="34" charset="-120"/>
                <a:ea typeface="微軟正黑體" panose="020B0604030504040204" pitchFamily="34" charset="-120"/>
              </a:rPr>
              <a:t>桃園市電子煙危害防制自治條例：</a:t>
            </a:r>
            <a:endParaRPr lang="en-US" altLang="zh-TW" dirty="0">
              <a:latin typeface="微軟正黑體" panose="020B0604030504040204" pitchFamily="34" charset="-120"/>
              <a:ea typeface="微軟正黑體" panose="020B0604030504040204" pitchFamily="34" charset="-120"/>
            </a:endParaRPr>
          </a:p>
          <a:p>
            <a:pPr defTabSz="914307">
              <a:defRPr/>
            </a:pPr>
            <a:r>
              <a:rPr lang="en-US" altLang="zh-TW" dirty="0">
                <a:latin typeface="微軟正黑體" panose="020B0604030504040204" pitchFamily="34" charset="-120"/>
                <a:ea typeface="微軟正黑體" panose="020B0604030504040204" pitchFamily="34" charset="-120"/>
              </a:rPr>
              <a:t>https://law.tycg.gov.tw/LawContent.aspx?id=GL002198</a:t>
            </a:r>
          </a:p>
          <a:p>
            <a:pPr defTabSz="914307">
              <a:defRPr/>
            </a:pPr>
            <a:endParaRPr lang="zh-TW" altLang="en-US" dirty="0">
              <a:latin typeface="微軟正黑體" panose="020B0604030504040204" pitchFamily="34" charset="-120"/>
              <a:ea typeface="微軟正黑體" panose="020B0604030504040204" pitchFamily="34" charset="-120"/>
            </a:endParaRPr>
          </a:p>
          <a:p>
            <a:endParaRPr lang="zh-TW" altLang="en-US" dirty="0"/>
          </a:p>
        </p:txBody>
      </p:sp>
      <p:sp>
        <p:nvSpPr>
          <p:cNvPr id="4" name="投影片編號版面配置區 3"/>
          <p:cNvSpPr>
            <a:spLocks noGrp="1"/>
          </p:cNvSpPr>
          <p:nvPr>
            <p:ph type="sldNum" sz="quarter" idx="10"/>
          </p:nvPr>
        </p:nvSpPr>
        <p:spPr/>
        <p:txBody>
          <a:bodyPr/>
          <a:lstStyle/>
          <a:p>
            <a:fld id="{207DE221-07D7-4468-855F-E2F902EA19D2}" type="slidenum">
              <a:rPr lang="zh-TW" altLang="en-US" smtClean="0"/>
              <a:t>13</a:t>
            </a:fld>
            <a:endParaRPr lang="zh-TW" altLang="en-US"/>
          </a:p>
        </p:txBody>
      </p:sp>
    </p:spTree>
    <p:extLst>
      <p:ext uri="{BB962C8B-B14F-4D97-AF65-F5344CB8AC3E}">
        <p14:creationId xmlns:p14="http://schemas.microsoft.com/office/powerpoint/2010/main" val="8127640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207DE221-07D7-4468-855F-E2F902EA19D2}" type="slidenum">
              <a:rPr lang="zh-TW" altLang="en-US" smtClean="0"/>
              <a:t>14</a:t>
            </a:fld>
            <a:endParaRPr lang="zh-TW" altLang="en-US"/>
          </a:p>
        </p:txBody>
      </p:sp>
    </p:spTree>
    <p:extLst>
      <p:ext uri="{BB962C8B-B14F-4D97-AF65-F5344CB8AC3E}">
        <p14:creationId xmlns:p14="http://schemas.microsoft.com/office/powerpoint/2010/main" val="26904748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207DE221-07D7-4468-855F-E2F902EA19D2}" type="slidenum">
              <a:rPr lang="zh-TW" altLang="en-US" smtClean="0"/>
              <a:t>15</a:t>
            </a:fld>
            <a:endParaRPr lang="zh-TW" altLang="en-US"/>
          </a:p>
        </p:txBody>
      </p:sp>
    </p:spTree>
    <p:extLst>
      <p:ext uri="{BB962C8B-B14F-4D97-AF65-F5344CB8AC3E}">
        <p14:creationId xmlns:p14="http://schemas.microsoft.com/office/powerpoint/2010/main" val="15842131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a:solidFill>
                  <a:schemeClr val="tx1"/>
                </a:solidFill>
                <a:effectLst/>
                <a:latin typeface="微軟正黑體" panose="020B0604030504040204" pitchFamily="34" charset="-120"/>
                <a:ea typeface="微軟正黑體" panose="020B0604030504040204" pitchFamily="34" charset="-120"/>
                <a:cs typeface="+mn-cs"/>
              </a:rPr>
              <a:t>依據國健署</a:t>
            </a:r>
            <a:r>
              <a:rPr lang="en-US" altLang="zh-TW" sz="1200" b="0" i="0" kern="1200" dirty="0">
                <a:solidFill>
                  <a:schemeClr val="tx1"/>
                </a:solidFill>
                <a:effectLst/>
                <a:latin typeface="微軟正黑體" panose="020B0604030504040204" pitchFamily="34" charset="-120"/>
                <a:ea typeface="微軟正黑體" panose="020B0604030504040204" pitchFamily="34" charset="-120"/>
                <a:cs typeface="+mn-cs"/>
              </a:rPr>
              <a:t>108</a:t>
            </a:r>
            <a:r>
              <a:rPr lang="zh-TW" altLang="en-US" sz="1200" b="0" i="0" kern="1200" dirty="0">
                <a:solidFill>
                  <a:schemeClr val="tx1"/>
                </a:solidFill>
                <a:effectLst/>
                <a:latin typeface="微軟正黑體" panose="020B0604030504040204" pitchFamily="34" charset="-120"/>
                <a:ea typeface="微軟正黑體" panose="020B0604030504040204" pitchFamily="34" charset="-120"/>
                <a:cs typeface="+mn-cs"/>
              </a:rPr>
              <a:t>年青少年吸菸行為調查，我國青少年第一次開始吸菸的原因，「好奇」、「別人吸跟著吸」及「紓解壓力」就佔了前三名。而青少年開始嘗試吸菸後，有逾三成的青少年（國中生</a:t>
            </a:r>
            <a:r>
              <a:rPr lang="en-US" altLang="zh-TW" sz="1200" b="0" i="0" kern="1200" dirty="0">
                <a:solidFill>
                  <a:schemeClr val="tx1"/>
                </a:solidFill>
                <a:effectLst/>
                <a:latin typeface="微軟正黑體" panose="020B0604030504040204" pitchFamily="34" charset="-120"/>
                <a:ea typeface="微軟正黑體" panose="020B0604030504040204" pitchFamily="34" charset="-120"/>
                <a:cs typeface="+mn-cs"/>
              </a:rPr>
              <a:t>30.8%</a:t>
            </a:r>
            <a:r>
              <a:rPr lang="zh-TW" altLang="en-US" sz="1200" b="0" i="0" kern="1200" dirty="0">
                <a:solidFill>
                  <a:schemeClr val="tx1"/>
                </a:solidFill>
                <a:effectLst/>
                <a:latin typeface="微軟正黑體" panose="020B0604030504040204" pitchFamily="34" charset="-120"/>
                <a:ea typeface="微軟正黑體" panose="020B0604030504040204" pitchFamily="34" charset="-120"/>
                <a:cs typeface="+mn-cs"/>
              </a:rPr>
              <a:t>，高中職學生</a:t>
            </a:r>
            <a:r>
              <a:rPr lang="en-US" altLang="zh-TW" sz="1200" b="0" i="0" kern="1200" dirty="0">
                <a:solidFill>
                  <a:schemeClr val="tx1"/>
                </a:solidFill>
                <a:effectLst/>
                <a:latin typeface="微軟正黑體" panose="020B0604030504040204" pitchFamily="34" charset="-120"/>
                <a:ea typeface="微軟正黑體" panose="020B0604030504040204" pitchFamily="34" charset="-120"/>
                <a:cs typeface="+mn-cs"/>
              </a:rPr>
              <a:t>38.5%</a:t>
            </a:r>
            <a:r>
              <a:rPr lang="zh-TW" altLang="en-US" sz="1200" b="0" i="0" kern="1200" dirty="0">
                <a:solidFill>
                  <a:schemeClr val="tx1"/>
                </a:solidFill>
                <a:effectLst/>
                <a:latin typeface="微軟正黑體" panose="020B0604030504040204" pitchFamily="34" charset="-120"/>
                <a:ea typeface="微軟正黑體" panose="020B0604030504040204" pitchFamily="34" charset="-120"/>
                <a:cs typeface="+mn-cs"/>
              </a:rPr>
              <a:t>）仍延續有吸菸之行為。</a:t>
            </a:r>
            <a:endParaRPr lang="en-US" altLang="zh-TW" dirty="0">
              <a:latin typeface="微軟正黑體" panose="020B0604030504040204" pitchFamily="34" charset="-120"/>
              <a:ea typeface="微軟正黑體" panose="020B0604030504040204" pitchFamily="34" charset="-120"/>
            </a:endParaRPr>
          </a:p>
          <a:p>
            <a:r>
              <a:rPr lang="zh-TW" altLang="en-US" dirty="0">
                <a:latin typeface="微軟正黑體" panose="020B0604030504040204" pitchFamily="34" charset="-120"/>
                <a:ea typeface="微軟正黑體" panose="020B0604030504040204" pitchFamily="34" charset="-120"/>
              </a:rPr>
              <a:t>可透過小組釐清或是問答的方式來詢問同學菸品對我們的危害又是什麼、拒絕抽菸的好處有什麼 </a:t>
            </a:r>
            <a:r>
              <a:rPr lang="en-US" altLang="zh-TW" dirty="0">
                <a:latin typeface="微軟正黑體" panose="020B0604030504040204" pitchFamily="34" charset="-120"/>
                <a:ea typeface="微軟正黑體" panose="020B0604030504040204" pitchFamily="34" charset="-120"/>
              </a:rPr>
              <a:t>?</a:t>
            </a:r>
          </a:p>
          <a:p>
            <a:r>
              <a:rPr lang="zh-TW" altLang="en-US" dirty="0">
                <a:latin typeface="微軟正黑體" panose="020B0604030504040204" pitchFamily="34" charset="-120"/>
                <a:ea typeface="微軟正黑體" panose="020B0604030504040204" pitchFamily="34" charset="-120"/>
              </a:rPr>
              <a:t>藉此離清觀念以降低青少年對菸品的好奇進而使用菸品。</a:t>
            </a:r>
          </a:p>
          <a:p>
            <a:endParaRPr lang="zh-TW" altLang="en-US" dirty="0"/>
          </a:p>
        </p:txBody>
      </p:sp>
      <p:sp>
        <p:nvSpPr>
          <p:cNvPr id="4" name="投影片編號版面配置區 3"/>
          <p:cNvSpPr>
            <a:spLocks noGrp="1"/>
          </p:cNvSpPr>
          <p:nvPr>
            <p:ph type="sldNum" sz="quarter" idx="10"/>
          </p:nvPr>
        </p:nvSpPr>
        <p:spPr/>
        <p:txBody>
          <a:bodyPr/>
          <a:lstStyle/>
          <a:p>
            <a:fld id="{207DE221-07D7-4468-855F-E2F902EA19D2}" type="slidenum">
              <a:rPr lang="zh-TW" altLang="en-US" smtClean="0"/>
              <a:t>16</a:t>
            </a:fld>
            <a:endParaRPr lang="zh-TW" altLang="en-US"/>
          </a:p>
        </p:txBody>
      </p:sp>
    </p:spTree>
    <p:extLst>
      <p:ext uri="{BB962C8B-B14F-4D97-AF65-F5344CB8AC3E}">
        <p14:creationId xmlns:p14="http://schemas.microsoft.com/office/powerpoint/2010/main" val="1223356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207DE221-07D7-4468-855F-E2F902EA19D2}" type="slidenum">
              <a:rPr lang="zh-TW" altLang="en-US" smtClean="0"/>
              <a:t>17</a:t>
            </a:fld>
            <a:endParaRPr lang="zh-TW" altLang="en-US"/>
          </a:p>
        </p:txBody>
      </p:sp>
    </p:spTree>
    <p:extLst>
      <p:ext uri="{BB962C8B-B14F-4D97-AF65-F5344CB8AC3E}">
        <p14:creationId xmlns:p14="http://schemas.microsoft.com/office/powerpoint/2010/main" val="39099712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latin typeface="微軟正黑體" panose="020B0604030504040204" pitchFamily="34" charset="-120"/>
                <a:ea typeface="微軟正黑體" panose="020B0604030504040204" pitchFamily="34" charset="-120"/>
              </a:rPr>
              <a:t>利用情境練習強化同學的拒菸技能。</a:t>
            </a:r>
            <a:endParaRPr lang="en-US" altLang="zh-TW" dirty="0">
              <a:latin typeface="微軟正黑體" panose="020B0604030504040204" pitchFamily="34" charset="-120"/>
              <a:ea typeface="微軟正黑體" panose="020B0604030504040204" pitchFamily="34" charset="-12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a:latin typeface="微軟正黑體" panose="020B0604030504040204" pitchFamily="34" charset="-120"/>
              <a:ea typeface="微軟正黑體" panose="020B0604030504040204" pitchFamily="34" charset="-120"/>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latin typeface="微軟正黑體" panose="020B0604030504040204" pitchFamily="34" charset="-120"/>
                <a:ea typeface="微軟正黑體" panose="020B0604030504040204" pitchFamily="34" charset="-120"/>
              </a:rPr>
              <a:t>老師可請</a:t>
            </a:r>
            <a:r>
              <a:rPr lang="en-US" altLang="zh-TW" dirty="0">
                <a:latin typeface="微軟正黑體" panose="020B0604030504040204" pitchFamily="34" charset="-120"/>
                <a:ea typeface="微軟正黑體" panose="020B0604030504040204" pitchFamily="34" charset="-120"/>
              </a:rPr>
              <a:t>8</a:t>
            </a:r>
            <a:r>
              <a:rPr lang="zh-TW" altLang="en-US" dirty="0">
                <a:latin typeface="微軟正黑體" panose="020B0604030504040204" pitchFamily="34" charset="-120"/>
                <a:ea typeface="微軟正黑體" panose="020B0604030504040204" pitchFamily="34" charset="-120"/>
              </a:rPr>
              <a:t>位同學上台，分成</a:t>
            </a:r>
            <a:r>
              <a:rPr lang="en-US" altLang="zh-TW" dirty="0">
                <a:latin typeface="微軟正黑體" panose="020B0604030504040204" pitchFamily="34" charset="-120"/>
                <a:ea typeface="微軟正黑體" panose="020B0604030504040204" pitchFamily="34" charset="-120"/>
              </a:rPr>
              <a:t>4</a:t>
            </a:r>
            <a:r>
              <a:rPr lang="zh-TW" altLang="en-US" dirty="0">
                <a:latin typeface="微軟正黑體" panose="020B0604030504040204" pitchFamily="34" charset="-120"/>
                <a:ea typeface="微軟正黑體" panose="020B0604030504040204" pitchFamily="34" charset="-120"/>
              </a:rPr>
              <a:t>組（每組兩招），練習拒菸台詞。</a:t>
            </a:r>
          </a:p>
          <a:p>
            <a:endParaRPr lang="zh-TW" altLang="en-US" dirty="0"/>
          </a:p>
        </p:txBody>
      </p:sp>
      <p:sp>
        <p:nvSpPr>
          <p:cNvPr id="4" name="投影片編號版面配置區 3"/>
          <p:cNvSpPr>
            <a:spLocks noGrp="1"/>
          </p:cNvSpPr>
          <p:nvPr>
            <p:ph type="sldNum" sz="quarter" idx="5"/>
          </p:nvPr>
        </p:nvSpPr>
        <p:spPr/>
        <p:txBody>
          <a:bodyPr/>
          <a:lstStyle/>
          <a:p>
            <a:fld id="{207DE221-07D7-4468-855F-E2F902EA19D2}" type="slidenum">
              <a:rPr lang="zh-TW" altLang="en-US" smtClean="0"/>
              <a:t>18</a:t>
            </a:fld>
            <a:endParaRPr lang="zh-TW" altLang="en-US"/>
          </a:p>
        </p:txBody>
      </p:sp>
    </p:spTree>
    <p:extLst>
      <p:ext uri="{BB962C8B-B14F-4D97-AF65-F5344CB8AC3E}">
        <p14:creationId xmlns:p14="http://schemas.microsoft.com/office/powerpoint/2010/main" val="17808664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TW" altLang="en-US" dirty="0"/>
          </a:p>
        </p:txBody>
      </p:sp>
      <p:sp>
        <p:nvSpPr>
          <p:cNvPr id="4" name="投影片編號版面配置區 3"/>
          <p:cNvSpPr>
            <a:spLocks noGrp="1"/>
          </p:cNvSpPr>
          <p:nvPr>
            <p:ph type="sldNum" sz="quarter" idx="10"/>
          </p:nvPr>
        </p:nvSpPr>
        <p:spPr/>
        <p:txBody>
          <a:bodyPr/>
          <a:lstStyle/>
          <a:p>
            <a:fld id="{207DE221-07D7-4468-855F-E2F902EA19D2}" type="slidenum">
              <a:rPr lang="zh-TW" altLang="en-US" smtClean="0"/>
              <a:t>19</a:t>
            </a:fld>
            <a:endParaRPr lang="zh-TW" altLang="en-US"/>
          </a:p>
        </p:txBody>
      </p:sp>
    </p:spTree>
    <p:extLst>
      <p:ext uri="{BB962C8B-B14F-4D97-AF65-F5344CB8AC3E}">
        <p14:creationId xmlns:p14="http://schemas.microsoft.com/office/powerpoint/2010/main" val="13788536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latin typeface="微軟正黑體" panose="020B0604030504040204" pitchFamily="34" charset="-120"/>
                <a:ea typeface="微軟正黑體" panose="020B0604030504040204" pitchFamily="34" charset="-120"/>
              </a:rPr>
              <a:t>1</a:t>
            </a:r>
            <a:r>
              <a:rPr lang="zh-TW" altLang="en-US" dirty="0">
                <a:latin typeface="微軟正黑體" panose="020B0604030504040204" pitchFamily="34" charset="-120"/>
                <a:ea typeface="微軟正黑體" panose="020B0604030504040204" pitchFamily="34" charset="-120"/>
              </a:rPr>
              <a:t>、菸品中所含的尼古丁（通常用於殺蟲劑）等成癮性物質，會刺激神經釋放「多巴胺」（</a:t>
            </a:r>
            <a:r>
              <a:rPr lang="en-US" altLang="zh-TW" dirty="0">
                <a:latin typeface="微軟正黑體" panose="020B0604030504040204" pitchFamily="34" charset="-120"/>
                <a:ea typeface="微軟正黑體" panose="020B0604030504040204" pitchFamily="34" charset="-120"/>
              </a:rPr>
              <a:t>dopamine</a:t>
            </a:r>
            <a:r>
              <a:rPr lang="zh-TW" altLang="en-US" dirty="0">
                <a:latin typeface="微軟正黑體" panose="020B0604030504040204" pitchFamily="34" charset="-120"/>
                <a:ea typeface="微軟正黑體" panose="020B0604030504040204" pitchFamily="34" charset="-120"/>
              </a:rPr>
              <a:t>）讓人感到自在與放鬆，在反覆的刺激之下，會變得神經衰弱，多巴胺的分泌量也會隨之減少，需要靠更多更強的尼古丁才能刺激。</a:t>
            </a:r>
            <a:endParaRPr lang="en-US" altLang="zh-TW" i="0" dirty="0">
              <a:latin typeface="微軟正黑體" panose="020B0604030504040204" pitchFamily="34" charset="-120"/>
              <a:ea typeface="微軟正黑體" panose="020B0604030504040204" pitchFamily="34" charset="-120"/>
            </a:endParaRPr>
          </a:p>
          <a:p>
            <a:r>
              <a:rPr lang="en-US" altLang="zh-TW" i="0" dirty="0">
                <a:latin typeface="微軟正黑體" panose="020B0604030504040204" pitchFamily="34" charset="-120"/>
                <a:ea typeface="微軟正黑體" panose="020B0604030504040204" pitchFamily="34" charset="-120"/>
              </a:rPr>
              <a:t>2</a:t>
            </a:r>
            <a:r>
              <a:rPr lang="zh-TW" altLang="en-US" i="0" dirty="0">
                <a:latin typeface="微軟正黑體" panose="020B0604030504040204" pitchFamily="34" charset="-120"/>
                <a:ea typeface="微軟正黑體" panose="020B0604030504040204" pitchFamily="34" charset="-120"/>
              </a:rPr>
              <a:t>、焦油</a:t>
            </a:r>
            <a:r>
              <a:rPr lang="en-US" altLang="zh-TW" i="0" dirty="0">
                <a:latin typeface="微軟正黑體" panose="020B0604030504040204" pitchFamily="34" charset="-120"/>
                <a:ea typeface="微軟正黑體" panose="020B0604030504040204" pitchFamily="34" charset="-120"/>
              </a:rPr>
              <a:t>(</a:t>
            </a:r>
            <a:r>
              <a:rPr lang="zh-TW" altLang="en-US" sz="1200" b="0" i="0" kern="1200" dirty="0">
                <a:solidFill>
                  <a:schemeClr val="tx1"/>
                </a:solidFill>
                <a:effectLst/>
                <a:latin typeface="微軟正黑體" panose="020B0604030504040204" pitchFamily="34" charset="-120"/>
                <a:ea typeface="微軟正黑體" panose="020B0604030504040204" pitchFamily="34" charset="-120"/>
                <a:cs typeface="+mn-cs"/>
              </a:rPr>
              <a:t>俗稱瀝青、柏油，菸煙的黃色黏性物質</a:t>
            </a:r>
            <a:r>
              <a:rPr lang="en-US" altLang="zh-TW" sz="1200" b="0" i="0" kern="1200" dirty="0">
                <a:solidFill>
                  <a:schemeClr val="tx1"/>
                </a:solidFill>
                <a:effectLst/>
                <a:latin typeface="微軟正黑體" panose="020B0604030504040204" pitchFamily="34" charset="-120"/>
                <a:ea typeface="微軟正黑體" panose="020B0604030504040204" pitchFamily="34" charset="-120"/>
                <a:cs typeface="+mn-cs"/>
              </a:rPr>
              <a:t>)</a:t>
            </a:r>
            <a:r>
              <a:rPr lang="zh-TW" altLang="en-US" i="0" dirty="0">
                <a:latin typeface="微軟正黑體" panose="020B0604030504040204" pitchFamily="34" charset="-120"/>
                <a:ea typeface="微軟正黑體" panose="020B0604030504040204" pitchFamily="34" charset="-120"/>
              </a:rPr>
              <a:t>對身體的損害包括阻塞及刺激氣管及肺部，引起咳嗽。令吸菸者之手指及牙齒變黃。</a:t>
            </a:r>
            <a:endParaRPr lang="en-US" altLang="zh-TW" i="0" dirty="0">
              <a:latin typeface="微軟正黑體" panose="020B0604030504040204" pitchFamily="34" charset="-120"/>
              <a:ea typeface="微軟正黑體" panose="020B0604030504040204" pitchFamily="34" charset="-120"/>
            </a:endParaRPr>
          </a:p>
          <a:p>
            <a:r>
              <a:rPr lang="en-US" altLang="zh-TW" i="0" dirty="0">
                <a:latin typeface="微軟正黑體" panose="020B0604030504040204" pitchFamily="34" charset="-120"/>
                <a:ea typeface="微軟正黑體" panose="020B0604030504040204" pitchFamily="34" charset="-120"/>
              </a:rPr>
              <a:t>3</a:t>
            </a:r>
            <a:r>
              <a:rPr lang="zh-TW" altLang="en-US" i="0"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一氧化碳（</a:t>
            </a:r>
            <a:r>
              <a:rPr lang="zh-TW" altLang="en-US" sz="1200" b="0" i="0" kern="1200" dirty="0">
                <a:solidFill>
                  <a:schemeClr val="tx1"/>
                </a:solidFill>
                <a:effectLst/>
                <a:latin typeface="微軟正黑體" panose="020B0604030504040204" pitchFamily="34" charset="-120"/>
                <a:ea typeface="微軟正黑體" panose="020B0604030504040204" pitchFamily="34" charset="-120"/>
                <a:cs typeface="+mn-cs"/>
              </a:rPr>
              <a:t>汽油燃料廢氣）</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一氧化碳會阻礙正常氧氣和血紅素的結合，造成身體缺氧。</a:t>
            </a:r>
            <a:endParaRPr lang="en-US" altLang="zh-TW" dirty="0">
              <a:latin typeface="微軟正黑體" panose="020B0604030504040204" pitchFamily="34" charset="-120"/>
              <a:ea typeface="微軟正黑體" panose="020B0604030504040204" pitchFamily="34" charset="-120"/>
            </a:endParaRPr>
          </a:p>
          <a:p>
            <a:endParaRPr lang="en-US" altLang="zh-TW" dirty="0">
              <a:latin typeface="微軟正黑體" panose="020B0604030504040204" pitchFamily="34" charset="-120"/>
              <a:ea typeface="微軟正黑體" panose="020B0604030504040204" pitchFamily="34" charset="-120"/>
            </a:endParaRPr>
          </a:p>
          <a:p>
            <a:pPr marL="171450" indent="-171450">
              <a:buFont typeface="Arial" panose="020B0604020202020204" pitchFamily="34" charset="0"/>
              <a:buChar char="•"/>
            </a:pPr>
            <a:r>
              <a:rPr lang="zh-TW" altLang="en-US" dirty="0">
                <a:latin typeface="微軟正黑體" panose="020B0604030504040204" pitchFamily="34" charset="-120"/>
                <a:ea typeface="微軟正黑體" panose="020B0604030504040204" pitchFamily="34" charset="-120"/>
              </a:rPr>
              <a:t>菸品對健康危害：</a:t>
            </a:r>
            <a:r>
              <a:rPr lang="zh-TW" altLang="en-US" sz="1200" b="0" i="0" kern="1200" dirty="0">
                <a:solidFill>
                  <a:schemeClr val="tx1"/>
                </a:solidFill>
                <a:effectLst/>
                <a:latin typeface="微軟正黑體" panose="020B0604030504040204" pitchFamily="34" charset="-120"/>
                <a:ea typeface="微軟正黑體" panose="020B0604030504040204" pitchFamily="34" charset="-120"/>
                <a:cs typeface="+mn-cs"/>
              </a:rPr>
              <a:t>皺紋增加、失明、掉牙、掉髮、截肢、陽痿、慢性阻塞性肺病（</a:t>
            </a:r>
            <a:r>
              <a:rPr lang="en-US" altLang="zh-TW" sz="1200" b="0" i="0" kern="1200" dirty="0">
                <a:solidFill>
                  <a:schemeClr val="tx1"/>
                </a:solidFill>
                <a:effectLst/>
                <a:latin typeface="微軟正黑體" panose="020B0604030504040204" pitchFamily="34" charset="-120"/>
                <a:ea typeface="微軟正黑體" panose="020B0604030504040204" pitchFamily="34" charset="-120"/>
                <a:cs typeface="+mn-cs"/>
              </a:rPr>
              <a:t>COPD</a:t>
            </a:r>
            <a:r>
              <a:rPr lang="zh-TW" altLang="en-US" sz="1200" b="0" i="0" kern="1200" dirty="0">
                <a:solidFill>
                  <a:schemeClr val="tx1"/>
                </a:solidFill>
                <a:effectLst/>
                <a:latin typeface="微軟正黑體" panose="020B0604030504040204" pitchFamily="34" charset="-120"/>
                <a:ea typeface="微軟正黑體" panose="020B0604030504040204" pitchFamily="34" charset="-120"/>
                <a:cs typeface="+mn-cs"/>
              </a:rPr>
              <a:t>）、增加肺癌、喉癌、口腔癌、乳癌等癌症的機率。</a:t>
            </a:r>
            <a:endParaRPr lang="en-US" altLang="zh-TW" sz="1200" b="0" i="0" kern="1200" dirty="0">
              <a:solidFill>
                <a:schemeClr val="tx1"/>
              </a:solidFill>
              <a:effectLst/>
              <a:latin typeface="微軟正黑體" panose="020B0604030504040204" pitchFamily="34" charset="-120"/>
              <a:ea typeface="微軟正黑體" panose="020B0604030504040204" pitchFamily="34" charset="-120"/>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sz="1200" b="0" i="0" kern="1200" dirty="0">
                <a:solidFill>
                  <a:schemeClr val="tx1"/>
                </a:solidFill>
                <a:effectLst/>
                <a:latin typeface="微軟正黑體" panose="020B0604030504040204" pitchFamily="34" charset="-120"/>
                <a:ea typeface="微軟正黑體" panose="020B0604030504040204" pitchFamily="34" charset="-120"/>
                <a:cs typeface="+mn-cs"/>
              </a:rPr>
              <a:t>吸菸所產生的二手菸霧亦為一級致癌物、殘留在牆壁、家具、衣服上的三手菸也含有對身體有害的物質。</a:t>
            </a:r>
          </a:p>
          <a:p>
            <a:pPr marL="171450" indent="-171450">
              <a:buFont typeface="Arial" panose="020B0604020202020204" pitchFamily="34" charset="0"/>
              <a:buChar char="•"/>
            </a:pPr>
            <a:endParaRPr lang="en-US" altLang="zh-TW" sz="1200" b="0" i="0" kern="1200" dirty="0">
              <a:solidFill>
                <a:schemeClr val="tx1"/>
              </a:solidFill>
              <a:effectLst/>
              <a:latin typeface="+mn-lt"/>
              <a:ea typeface="+mn-ea"/>
              <a:cs typeface="+mn-cs"/>
            </a:endParaRPr>
          </a:p>
          <a:p>
            <a:endParaRPr lang="zh-TW" alt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endParaRPr lang="zh-TW" altLang="en-US" dirty="0"/>
          </a:p>
        </p:txBody>
      </p:sp>
      <p:sp>
        <p:nvSpPr>
          <p:cNvPr id="4" name="投影片編號版面配置區 3"/>
          <p:cNvSpPr>
            <a:spLocks noGrp="1"/>
          </p:cNvSpPr>
          <p:nvPr>
            <p:ph type="sldNum" sz="quarter" idx="10"/>
          </p:nvPr>
        </p:nvSpPr>
        <p:spPr/>
        <p:txBody>
          <a:bodyPr/>
          <a:lstStyle/>
          <a:p>
            <a:fld id="{207DE221-07D7-4468-855F-E2F902EA19D2}" type="slidenum">
              <a:rPr lang="zh-TW" altLang="en-US" smtClean="0"/>
              <a:t>2</a:t>
            </a:fld>
            <a:endParaRPr lang="zh-TW" altLang="en-US"/>
          </a:p>
        </p:txBody>
      </p:sp>
    </p:spTree>
    <p:extLst>
      <p:ext uri="{BB962C8B-B14F-4D97-AF65-F5344CB8AC3E}">
        <p14:creationId xmlns:p14="http://schemas.microsoft.com/office/powerpoint/2010/main" val="12483987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207DE221-07D7-4468-855F-E2F902EA19D2}" type="slidenum">
              <a:rPr lang="zh-TW" altLang="en-US" smtClean="0"/>
              <a:t>20</a:t>
            </a:fld>
            <a:endParaRPr lang="zh-TW" altLang="en-US"/>
          </a:p>
        </p:txBody>
      </p:sp>
    </p:spTree>
    <p:extLst>
      <p:ext uri="{BB962C8B-B14F-4D97-AF65-F5344CB8AC3E}">
        <p14:creationId xmlns:p14="http://schemas.microsoft.com/office/powerpoint/2010/main" val="10090755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207DE221-07D7-4468-855F-E2F902EA19D2}" type="slidenum">
              <a:rPr lang="zh-TW" altLang="en-US" smtClean="0"/>
              <a:t>21</a:t>
            </a:fld>
            <a:endParaRPr lang="zh-TW" altLang="en-US"/>
          </a:p>
        </p:txBody>
      </p:sp>
    </p:spTree>
    <p:extLst>
      <p:ext uri="{BB962C8B-B14F-4D97-AF65-F5344CB8AC3E}">
        <p14:creationId xmlns:p14="http://schemas.microsoft.com/office/powerpoint/2010/main" val="5194731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207DE221-07D7-4468-855F-E2F902EA19D2}" type="slidenum">
              <a:rPr lang="zh-TW" altLang="en-US" smtClean="0"/>
              <a:t>22</a:t>
            </a:fld>
            <a:endParaRPr lang="zh-TW" altLang="en-US"/>
          </a:p>
        </p:txBody>
      </p:sp>
    </p:spTree>
    <p:extLst>
      <p:ext uri="{BB962C8B-B14F-4D97-AF65-F5344CB8AC3E}">
        <p14:creationId xmlns:p14="http://schemas.microsoft.com/office/powerpoint/2010/main" val="12049680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207DE221-07D7-4468-855F-E2F902EA19D2}" type="slidenum">
              <a:rPr lang="zh-TW" altLang="en-US" smtClean="0"/>
              <a:t>23</a:t>
            </a:fld>
            <a:endParaRPr lang="zh-TW" altLang="en-US"/>
          </a:p>
        </p:txBody>
      </p:sp>
    </p:spTree>
    <p:extLst>
      <p:ext uri="{BB962C8B-B14F-4D97-AF65-F5344CB8AC3E}">
        <p14:creationId xmlns:p14="http://schemas.microsoft.com/office/powerpoint/2010/main" val="27247502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207DE221-07D7-4468-855F-E2F902EA19D2}" type="slidenum">
              <a:rPr lang="zh-TW" altLang="en-US" smtClean="0"/>
              <a:t>24</a:t>
            </a:fld>
            <a:endParaRPr lang="zh-TW" altLang="en-US"/>
          </a:p>
        </p:txBody>
      </p:sp>
    </p:spTree>
    <p:extLst>
      <p:ext uri="{BB962C8B-B14F-4D97-AF65-F5344CB8AC3E}">
        <p14:creationId xmlns:p14="http://schemas.microsoft.com/office/powerpoint/2010/main" val="9359337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207DE221-07D7-4468-855F-E2F902EA19D2}" type="slidenum">
              <a:rPr lang="zh-TW" altLang="en-US" smtClean="0"/>
              <a:t>25</a:t>
            </a:fld>
            <a:endParaRPr lang="zh-TW" altLang="en-US"/>
          </a:p>
        </p:txBody>
      </p:sp>
    </p:spTree>
    <p:extLst>
      <p:ext uri="{BB962C8B-B14F-4D97-AF65-F5344CB8AC3E}">
        <p14:creationId xmlns:p14="http://schemas.microsoft.com/office/powerpoint/2010/main" val="15228744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207DE221-07D7-4468-855F-E2F902EA19D2}" type="slidenum">
              <a:rPr lang="zh-TW" altLang="en-US" smtClean="0"/>
              <a:t>26</a:t>
            </a:fld>
            <a:endParaRPr lang="zh-TW" altLang="en-US"/>
          </a:p>
        </p:txBody>
      </p:sp>
    </p:spTree>
    <p:extLst>
      <p:ext uri="{BB962C8B-B14F-4D97-AF65-F5344CB8AC3E}">
        <p14:creationId xmlns:p14="http://schemas.microsoft.com/office/powerpoint/2010/main" val="17798381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207DE221-07D7-4468-855F-E2F902EA19D2}" type="slidenum">
              <a:rPr lang="zh-TW" altLang="en-US" smtClean="0"/>
              <a:t>27</a:t>
            </a:fld>
            <a:endParaRPr lang="zh-TW" altLang="en-US"/>
          </a:p>
        </p:txBody>
      </p:sp>
    </p:spTree>
    <p:extLst>
      <p:ext uri="{BB962C8B-B14F-4D97-AF65-F5344CB8AC3E}">
        <p14:creationId xmlns:p14="http://schemas.microsoft.com/office/powerpoint/2010/main" val="8914490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b="0" dirty="0">
                <a:latin typeface="微軟正黑體" panose="020B0604030504040204" pitchFamily="34" charset="-120"/>
                <a:ea typeface="微軟正黑體" panose="020B0604030504040204" pitchFamily="34" charset="-120"/>
              </a:rPr>
              <a:t>檳榔危害物質：</a:t>
            </a:r>
            <a:endParaRPr lang="en-US" altLang="zh-TW" b="0" dirty="0">
              <a:latin typeface="微軟正黑體" panose="020B0604030504040204" pitchFamily="34" charset="-120"/>
              <a:ea typeface="微軟正黑體" panose="020B0604030504040204" pitchFamily="34" charset="-120"/>
            </a:endParaRPr>
          </a:p>
          <a:p>
            <a:r>
              <a:rPr lang="en-US" altLang="zh-TW" b="0" dirty="0">
                <a:latin typeface="微軟正黑體" panose="020B0604030504040204" pitchFamily="34" charset="-120"/>
                <a:ea typeface="微軟正黑體" panose="020B0604030504040204" pitchFamily="34" charset="-120"/>
              </a:rPr>
              <a:t>1</a:t>
            </a:r>
            <a:r>
              <a:rPr lang="zh-TW" altLang="en-US" b="0" dirty="0">
                <a:latin typeface="PMingLiU" panose="02020500000000000000" pitchFamily="18" charset="-120"/>
                <a:ea typeface="PMingLiU" panose="02020500000000000000" pitchFamily="18" charset="-120"/>
              </a:rPr>
              <a:t>、</a:t>
            </a:r>
            <a:r>
              <a:rPr lang="zh-TW" altLang="en-US" b="0" dirty="0">
                <a:latin typeface="微軟正黑體" panose="020B0604030504040204" pitchFamily="34" charset="-120"/>
                <a:ea typeface="微軟正黑體" panose="020B0604030504040204" pitchFamily="34" charset="-120"/>
              </a:rPr>
              <a:t>檳榔果不加配料本身具有致癌性，因富含</a:t>
            </a:r>
            <a:r>
              <a:rPr kumimoji="1" lang="zh-TW" altLang="en-US" sz="1200" b="0" dirty="0">
                <a:latin typeface="微軟正黑體" panose="020B0604030504040204" pitchFamily="34" charset="-120"/>
                <a:ea typeface="微軟正黑體" panose="020B0604030504040204" pitchFamily="34" charset="-120"/>
              </a:rPr>
              <a:t>「檳榔素」及 「檳榔鹼」，這兩種物質會破壞口腔並長腫瘤。</a:t>
            </a:r>
            <a:r>
              <a:rPr lang="zh-TW" altLang="en-US" sz="1200" b="0" i="0" kern="1200" dirty="0">
                <a:solidFill>
                  <a:schemeClr val="tx1"/>
                </a:solidFill>
                <a:effectLst/>
                <a:latin typeface="微軟正黑體" panose="020B0604030504040204" pitchFamily="34" charset="-120"/>
                <a:ea typeface="微軟正黑體" panose="020B0604030504040204" pitchFamily="34" charset="-120"/>
                <a:cs typeface="+mn-cs"/>
              </a:rPr>
              <a:t>檳榔鹼中檳榔素會致癌，包括口腔癌、咽癌、食道癌、肝膽癌及肺癌等。</a:t>
            </a:r>
            <a:endParaRPr kumimoji="1" lang="en-US" altLang="zh-TW" sz="1200" b="0" dirty="0">
              <a:latin typeface="微軟正黑體" panose="020B0604030504040204" pitchFamily="34" charset="-120"/>
              <a:ea typeface="微軟正黑體" panose="020B0604030504040204" pitchFamily="34" charset="-120"/>
            </a:endParaRPr>
          </a:p>
          <a:p>
            <a:r>
              <a:rPr kumimoji="1" lang="en-US" altLang="zh-TW" sz="1200" b="0" dirty="0">
                <a:latin typeface="微軟正黑體" panose="020B0604030504040204" pitchFamily="34" charset="-120"/>
                <a:ea typeface="微軟正黑體" panose="020B0604030504040204" pitchFamily="34" charset="-120"/>
              </a:rPr>
              <a:t>2</a:t>
            </a:r>
            <a:r>
              <a:rPr kumimoji="1" lang="zh-TW" altLang="en-US" sz="1200" b="0" dirty="0">
                <a:latin typeface="PMingLiU" panose="02020500000000000000" pitchFamily="18" charset="-120"/>
                <a:ea typeface="PMingLiU" panose="02020500000000000000" pitchFamily="18" charset="-120"/>
              </a:rPr>
              <a:t>、</a:t>
            </a:r>
            <a:r>
              <a:rPr kumimoji="1" lang="zh-TW" altLang="en-US" sz="1200" b="0" dirty="0">
                <a:latin typeface="微軟正黑體" panose="020B0604030504040204" pitchFamily="34" charset="-120"/>
                <a:ea typeface="微軟正黑體" panose="020B0604030504040204" pitchFamily="34" charset="-120"/>
              </a:rPr>
              <a:t>紅灰：使口腔環境變鹼，造成細胞癌化。</a:t>
            </a:r>
            <a:endParaRPr kumimoji="1" lang="en-US" altLang="zh-TW" sz="1200" b="0" dirty="0">
              <a:latin typeface="微軟正黑體" panose="020B0604030504040204" pitchFamily="34" charset="-120"/>
              <a:ea typeface="微軟正黑體" panose="020B0604030504040204" pitchFamily="34" charset="-120"/>
            </a:endParaRPr>
          </a:p>
          <a:p>
            <a:r>
              <a:rPr kumimoji="1" lang="en-US" altLang="zh-TW" sz="1200" b="0" dirty="0">
                <a:latin typeface="微軟正黑體" panose="020B0604030504040204" pitchFamily="34" charset="-120"/>
                <a:ea typeface="微軟正黑體" panose="020B0604030504040204" pitchFamily="34" charset="-120"/>
              </a:rPr>
              <a:t>3</a:t>
            </a:r>
            <a:r>
              <a:rPr kumimoji="1" lang="zh-TW" altLang="en-US" sz="1200" b="0" dirty="0">
                <a:latin typeface="PMingLiU" panose="02020500000000000000" pitchFamily="18" charset="-120"/>
                <a:ea typeface="PMingLiU" panose="02020500000000000000" pitchFamily="18" charset="-120"/>
              </a:rPr>
              <a:t>、</a:t>
            </a:r>
            <a:r>
              <a:rPr kumimoji="1" lang="zh-TW" altLang="en-US" sz="1200" b="0" dirty="0">
                <a:latin typeface="微軟正黑體" panose="020B0604030504040204" pitchFamily="34" charset="-120"/>
                <a:ea typeface="微軟正黑體" panose="020B0604030504040204" pitchFamily="34" charset="-120"/>
              </a:rPr>
              <a:t>荖花：如有農藥殘留可能會加速口腔健康危害。</a:t>
            </a:r>
            <a:endParaRPr kumimoji="1" lang="en-US" altLang="zh-TW" sz="1200" b="0" dirty="0">
              <a:latin typeface="微軟正黑體" panose="020B0604030504040204" pitchFamily="34" charset="-120"/>
              <a:ea typeface="微軟正黑體" panose="020B0604030504040204" pitchFamily="34" charset="-120"/>
            </a:endParaRPr>
          </a:p>
          <a:p>
            <a:endParaRPr kumimoji="1" lang="en-US" altLang="zh-TW" sz="1200" b="1" dirty="0">
              <a:latin typeface="新細明體" panose="02020500000000000000" pitchFamily="18" charset="-120"/>
              <a:ea typeface="新細明體" panose="02020500000000000000" pitchFamily="18" charset="-120"/>
            </a:endParaRPr>
          </a:p>
          <a:p>
            <a:endParaRPr lang="zh-TW" altLang="en-US" dirty="0"/>
          </a:p>
        </p:txBody>
      </p:sp>
      <p:sp>
        <p:nvSpPr>
          <p:cNvPr id="4" name="投影片編號版面配置區 3"/>
          <p:cNvSpPr>
            <a:spLocks noGrp="1"/>
          </p:cNvSpPr>
          <p:nvPr>
            <p:ph type="sldNum" sz="quarter" idx="10"/>
          </p:nvPr>
        </p:nvSpPr>
        <p:spPr/>
        <p:txBody>
          <a:bodyPr/>
          <a:lstStyle/>
          <a:p>
            <a:fld id="{D3096C3C-E67D-4FB5-B54F-F0832B2D4921}" type="slidenum">
              <a:rPr lang="zh-TW" altLang="en-US" smtClean="0"/>
              <a:t>28</a:t>
            </a:fld>
            <a:endParaRPr lang="zh-TW" altLang="en-US"/>
          </a:p>
        </p:txBody>
      </p:sp>
    </p:spTree>
    <p:extLst>
      <p:ext uri="{BB962C8B-B14F-4D97-AF65-F5344CB8AC3E}">
        <p14:creationId xmlns:p14="http://schemas.microsoft.com/office/powerpoint/2010/main" val="29103403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latin typeface="微軟正黑體" panose="020B0604030504040204" pitchFamily="34" charset="-120"/>
                <a:ea typeface="微軟正黑體" panose="020B0604030504040204" pitchFamily="34" charset="-120"/>
              </a:rPr>
              <a:t>除了前面的牙齒危害及外觀上的傷害，</a:t>
            </a:r>
            <a:r>
              <a:rPr lang="zh-TW" altLang="en-US" sz="1200" b="0" i="0" kern="1200" dirty="0">
                <a:solidFill>
                  <a:schemeClr val="tx1"/>
                </a:solidFill>
                <a:effectLst/>
                <a:latin typeface="微軟正黑體" panose="020B0604030504040204" pitchFamily="34" charset="-120"/>
                <a:ea typeface="微軟正黑體" panose="020B0604030504040204" pitchFamily="34" charset="-120"/>
                <a:cs typeface="+mn-cs"/>
              </a:rPr>
              <a:t>嚼檳榔時粗纖維會不斷磨損口腔黏膜，傷口不斷結疤又被磨損，累積一段時間會造成口腔纖維化而難以張口，變得無法正常進食 </a:t>
            </a:r>
            <a:r>
              <a:rPr lang="en-US" altLang="zh-TW" sz="1200" b="0" i="0" kern="1200" dirty="0">
                <a:solidFill>
                  <a:schemeClr val="tx1"/>
                </a:solidFill>
                <a:effectLst/>
                <a:latin typeface="微軟正黑體" panose="020B0604030504040204" pitchFamily="34" charset="-120"/>
                <a:ea typeface="微軟正黑體" panose="020B0604030504040204" pitchFamily="34" charset="-120"/>
                <a:cs typeface="+mn-cs"/>
              </a:rPr>
              <a:t>!</a:t>
            </a:r>
          </a:p>
          <a:p>
            <a:r>
              <a:rPr lang="zh-TW" altLang="en-US" dirty="0">
                <a:latin typeface="微軟正黑體" panose="020B0604030504040204" pitchFamily="34" charset="-120"/>
                <a:ea typeface="微軟正黑體" panose="020B0604030504040204" pitchFamily="34" charset="-120"/>
              </a:rPr>
              <a:t>最可怕的是吃檳榔可能會增加口腔癌風險，</a:t>
            </a:r>
            <a:r>
              <a:rPr lang="zh-TW" altLang="en-US" sz="1200" b="0" i="0" kern="1200" dirty="0">
                <a:solidFill>
                  <a:schemeClr val="tx1"/>
                </a:solidFill>
                <a:effectLst/>
                <a:latin typeface="微軟正黑體" panose="020B0604030504040204" pitchFamily="34" charset="-120"/>
                <a:ea typeface="微軟正黑體" panose="020B0604030504040204" pitchFamily="34" charset="-120"/>
                <a:cs typeface="+mn-cs"/>
              </a:rPr>
              <a:t>長期下來還會危害全身健康，如食道癌、心血管疾病、腸胃系統疾病、腎功能受損與肝硬化等</a:t>
            </a:r>
            <a:r>
              <a:rPr lang="zh-TW" altLang="en-US" sz="1200" b="0" i="0" kern="1200" dirty="0">
                <a:solidFill>
                  <a:schemeClr val="tx1"/>
                </a:solidFill>
                <a:effectLst/>
                <a:latin typeface="PMingLiU" panose="02020500000000000000" pitchFamily="18" charset="-120"/>
                <a:ea typeface="PMingLiU" panose="02020500000000000000" pitchFamily="18" charset="-120"/>
                <a:cs typeface="+mn-cs"/>
              </a:rPr>
              <a:t>。</a:t>
            </a:r>
            <a:endParaRPr lang="en-US" altLang="zh-TW" dirty="0">
              <a:latin typeface="微軟正黑體" panose="020B0604030504040204" pitchFamily="34" charset="-120"/>
              <a:ea typeface="微軟正黑體" panose="020B0604030504040204" pitchFamily="34" charset="-120"/>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zh-TW" sz="1200" kern="1200" dirty="0">
                <a:solidFill>
                  <a:schemeClr val="tx1"/>
                </a:solidFill>
                <a:effectLst/>
                <a:latin typeface="微軟正黑體" panose="020B0604030504040204" pitchFamily="34" charset="-120"/>
                <a:ea typeface="微軟正黑體" panose="020B0604030504040204" pitchFamily="34" charset="-120"/>
                <a:cs typeface="+mn-cs"/>
              </a:rPr>
              <a:t>吃檳榔可能會對口腔健康造成口內或頸部任何部位不明原因之腫塊</a:t>
            </a:r>
            <a:r>
              <a:rPr lang="zh-TW" altLang="en-US" sz="1200" kern="1200" dirty="0">
                <a:solidFill>
                  <a:schemeClr val="tx1"/>
                </a:solidFill>
                <a:effectLst/>
                <a:latin typeface="微軟正黑體" panose="020B0604030504040204" pitchFamily="34" charset="-120"/>
                <a:ea typeface="微軟正黑體" panose="020B0604030504040204" pitchFamily="34" charset="-120"/>
                <a:cs typeface="+mn-cs"/>
              </a:rPr>
              <a:t>、</a:t>
            </a:r>
            <a:r>
              <a:rPr lang="zh-TW" altLang="zh-TW" sz="1200" kern="1200" dirty="0">
                <a:solidFill>
                  <a:schemeClr val="tx1"/>
                </a:solidFill>
                <a:effectLst/>
                <a:latin typeface="微軟正黑體" panose="020B0604030504040204" pitchFamily="34" charset="-120"/>
                <a:ea typeface="微軟正黑體" panose="020B0604030504040204" pitchFamily="34" charset="-120"/>
                <a:cs typeface="+mn-cs"/>
              </a:rPr>
              <a:t>口腔黏膜顏色或型態改變，如紅、白斑及疣狀增生</a:t>
            </a:r>
            <a:r>
              <a:rPr lang="zh-TW" altLang="en-US" sz="1200" kern="1200" dirty="0">
                <a:solidFill>
                  <a:schemeClr val="tx1"/>
                </a:solidFill>
                <a:effectLst/>
                <a:latin typeface="微軟正黑體" panose="020B0604030504040204" pitchFamily="34" charset="-120"/>
                <a:ea typeface="微軟正黑體" panose="020B0604030504040204" pitchFamily="34" charset="-120"/>
                <a:cs typeface="+mn-cs"/>
              </a:rPr>
              <a:t>、</a:t>
            </a:r>
            <a:r>
              <a:rPr lang="zh-TW" altLang="zh-TW" sz="1200" kern="1200" dirty="0">
                <a:solidFill>
                  <a:schemeClr val="tx1"/>
                </a:solidFill>
                <a:effectLst/>
                <a:latin typeface="微軟正黑體" panose="020B0604030504040204" pitchFamily="34" charset="-120"/>
                <a:ea typeface="微軟正黑體" panose="020B0604030504040204" pitchFamily="34" charset="-120"/>
                <a:cs typeface="+mn-cs"/>
              </a:rPr>
              <a:t>口腔潰瘍或張口不易、舌頭活動困難</a:t>
            </a:r>
            <a:r>
              <a:rPr lang="zh-TW" altLang="en-US" sz="1200" kern="1200" dirty="0">
                <a:solidFill>
                  <a:schemeClr val="tx1"/>
                </a:solidFill>
                <a:effectLst/>
                <a:latin typeface="微軟正黑體" panose="020B0604030504040204" pitchFamily="34" charset="-120"/>
                <a:ea typeface="微軟正黑體" panose="020B0604030504040204" pitchFamily="34" charset="-120"/>
                <a:cs typeface="+mn-cs"/>
              </a:rPr>
              <a:t>、</a:t>
            </a:r>
            <a:r>
              <a:rPr lang="zh-TW" altLang="zh-TW" sz="1200" kern="1200" dirty="0">
                <a:solidFill>
                  <a:schemeClr val="tx1"/>
                </a:solidFill>
                <a:effectLst/>
                <a:latin typeface="微軟正黑體" panose="020B0604030504040204" pitchFamily="34" charset="-120"/>
                <a:ea typeface="微軟正黑體" panose="020B0604030504040204" pitchFamily="34" charset="-120"/>
                <a:cs typeface="+mn-cs"/>
              </a:rPr>
              <a:t>顎骨局部腫大，導致臉部左右不對稱</a:t>
            </a:r>
            <a:r>
              <a:rPr lang="zh-TW" altLang="en-US" sz="1200" kern="1200" dirty="0">
                <a:solidFill>
                  <a:schemeClr val="tx1"/>
                </a:solidFill>
                <a:effectLst/>
                <a:latin typeface="PMingLiU" panose="02020500000000000000" pitchFamily="18" charset="-120"/>
                <a:ea typeface="PMingLiU" panose="02020500000000000000" pitchFamily="18" charset="-120"/>
                <a:cs typeface="+mn-cs"/>
              </a:rPr>
              <a:t>。</a:t>
            </a:r>
            <a:endParaRPr lang="en-US" altLang="zh-TW" dirty="0">
              <a:latin typeface="微軟正黑體" panose="020B0604030504040204" pitchFamily="34" charset="-120"/>
              <a:ea typeface="微軟正黑體" panose="020B0604030504040204" pitchFamily="34" charset="-120"/>
            </a:endParaRPr>
          </a:p>
          <a:p>
            <a:endParaRPr lang="zh-TW" altLang="en-US" dirty="0"/>
          </a:p>
        </p:txBody>
      </p:sp>
      <p:sp>
        <p:nvSpPr>
          <p:cNvPr id="4" name="投影片編號版面配置區 3"/>
          <p:cNvSpPr>
            <a:spLocks noGrp="1"/>
          </p:cNvSpPr>
          <p:nvPr>
            <p:ph type="sldNum" sz="quarter" idx="10"/>
          </p:nvPr>
        </p:nvSpPr>
        <p:spPr/>
        <p:txBody>
          <a:bodyPr/>
          <a:lstStyle/>
          <a:p>
            <a:fld id="{D3096C3C-E67D-4FB5-B54F-F0832B2D4921}" type="slidenum">
              <a:rPr lang="zh-TW" altLang="en-US" smtClean="0"/>
              <a:t>29</a:t>
            </a:fld>
            <a:endParaRPr lang="zh-TW" altLang="en-US"/>
          </a:p>
        </p:txBody>
      </p:sp>
    </p:spTree>
    <p:extLst>
      <p:ext uri="{BB962C8B-B14F-4D97-AF65-F5344CB8AC3E}">
        <p14:creationId xmlns:p14="http://schemas.microsoft.com/office/powerpoint/2010/main" val="13014649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207DE221-07D7-4468-855F-E2F902EA19D2}" type="slidenum">
              <a:rPr lang="zh-TW" altLang="en-US" smtClean="0"/>
              <a:t>3</a:t>
            </a:fld>
            <a:endParaRPr lang="zh-TW" altLang="en-US"/>
          </a:p>
        </p:txBody>
      </p:sp>
    </p:spTree>
    <p:extLst>
      <p:ext uri="{BB962C8B-B14F-4D97-AF65-F5344CB8AC3E}">
        <p14:creationId xmlns:p14="http://schemas.microsoft.com/office/powerpoint/2010/main" val="30926712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207DE221-07D7-4468-855F-E2F902EA19D2}" type="slidenum">
              <a:rPr lang="zh-TW" altLang="en-US" smtClean="0"/>
              <a:t>30</a:t>
            </a:fld>
            <a:endParaRPr lang="zh-TW" altLang="en-US"/>
          </a:p>
        </p:txBody>
      </p:sp>
    </p:spTree>
    <p:extLst>
      <p:ext uri="{BB962C8B-B14F-4D97-AF65-F5344CB8AC3E}">
        <p14:creationId xmlns:p14="http://schemas.microsoft.com/office/powerpoint/2010/main" val="5461625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latin typeface="微軟正黑體" panose="020B0604030504040204" pitchFamily="34" charset="-120"/>
                <a:ea typeface="微軟正黑體" panose="020B0604030504040204" pitchFamily="34" charset="-120"/>
              </a:rPr>
              <a:t>除身體的併發症，更合併諸多精神症狀如焦慮、憂鬱及認知功能受損等。在病程過程中出現憂鬱及自殺比率比一般族群高 </a:t>
            </a:r>
            <a:r>
              <a:rPr lang="en-US" altLang="zh-TW" dirty="0">
                <a:latin typeface="微軟正黑體" panose="020B0604030504040204" pitchFamily="34" charset="-120"/>
                <a:ea typeface="微軟正黑體" panose="020B0604030504040204" pitchFamily="34" charset="-120"/>
              </a:rPr>
              <a:t>20 </a:t>
            </a:r>
            <a:r>
              <a:rPr lang="zh-TW" altLang="en-US" dirty="0">
                <a:latin typeface="微軟正黑體" panose="020B0604030504040204" pitchFamily="34" charset="-120"/>
                <a:ea typeface="微軟正黑體" panose="020B0604030504040204" pitchFamily="34" charset="-120"/>
              </a:rPr>
              <a:t>倍以上，對家庭及社會的影響遠超 過其他疾病。 </a:t>
            </a:r>
          </a:p>
        </p:txBody>
      </p:sp>
      <p:sp>
        <p:nvSpPr>
          <p:cNvPr id="4" name="投影片編號版面配置區 3"/>
          <p:cNvSpPr>
            <a:spLocks noGrp="1"/>
          </p:cNvSpPr>
          <p:nvPr>
            <p:ph type="sldNum" sz="quarter" idx="10"/>
          </p:nvPr>
        </p:nvSpPr>
        <p:spPr/>
        <p:txBody>
          <a:bodyPr/>
          <a:lstStyle/>
          <a:p>
            <a:fld id="{277FC0DD-759E-427D-91BC-2B04BB85479B}" type="slidenum">
              <a:rPr lang="zh-TW" altLang="en-US" smtClean="0"/>
              <a:t>31</a:t>
            </a:fld>
            <a:endParaRPr lang="zh-TW" altLang="en-US"/>
          </a:p>
        </p:txBody>
      </p:sp>
    </p:spTree>
    <p:extLst>
      <p:ext uri="{BB962C8B-B14F-4D97-AF65-F5344CB8AC3E}">
        <p14:creationId xmlns:p14="http://schemas.microsoft.com/office/powerpoint/2010/main" val="21087273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207DE221-07D7-4468-855F-E2F902EA19D2}" type="slidenum">
              <a:rPr lang="zh-TW" altLang="en-US" smtClean="0"/>
              <a:t>32</a:t>
            </a:fld>
            <a:endParaRPr lang="zh-TW" altLang="en-US"/>
          </a:p>
        </p:txBody>
      </p:sp>
    </p:spTree>
    <p:extLst>
      <p:ext uri="{BB962C8B-B14F-4D97-AF65-F5344CB8AC3E}">
        <p14:creationId xmlns:p14="http://schemas.microsoft.com/office/powerpoint/2010/main" val="17521165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207DE221-07D7-4468-855F-E2F902EA19D2}" type="slidenum">
              <a:rPr lang="zh-TW" altLang="en-US" smtClean="0"/>
              <a:t>33</a:t>
            </a:fld>
            <a:endParaRPr lang="zh-TW" altLang="en-US"/>
          </a:p>
        </p:txBody>
      </p:sp>
    </p:spTree>
    <p:extLst>
      <p:ext uri="{BB962C8B-B14F-4D97-AF65-F5344CB8AC3E}">
        <p14:creationId xmlns:p14="http://schemas.microsoft.com/office/powerpoint/2010/main" val="10271229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投影片圖像版面配置區 1"/>
          <p:cNvSpPr>
            <a:spLocks noGrp="1" noRot="1" noChangeAspect="1" noTextEdit="1"/>
          </p:cNvSpPr>
          <p:nvPr>
            <p:ph type="sldImg"/>
          </p:nvPr>
        </p:nvSpPr>
        <p:spPr>
          <a:xfrm>
            <a:off x="90488" y="744538"/>
            <a:ext cx="6616700" cy="3722687"/>
          </a:xfrm>
          <a:ln/>
        </p:spPr>
      </p:sp>
      <p:sp>
        <p:nvSpPr>
          <p:cNvPr id="9113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zh-TW" dirty="0">
              <a:latin typeface="Arial" panose="020B0604020202020204" pitchFamily="34" charset="0"/>
            </a:endParaRPr>
          </a:p>
          <a:p>
            <a:r>
              <a:rPr lang="zh-TW" altLang="en-US" dirty="0">
                <a:latin typeface="Arial" panose="020B0604020202020204" pitchFamily="34" charset="0"/>
              </a:rPr>
              <a:t>酗酒</a:t>
            </a:r>
            <a:r>
              <a:rPr lang="en-US" altLang="zh-TW" dirty="0">
                <a:latin typeface="Arial" panose="020B0604020202020204" pitchFamily="34" charset="0"/>
              </a:rPr>
              <a:t>+</a:t>
            </a:r>
            <a:r>
              <a:rPr lang="zh-TW" altLang="en-US" dirty="0">
                <a:latin typeface="Arial" panose="020B0604020202020204" pitchFamily="34" charset="0"/>
              </a:rPr>
              <a:t>抽菸 </a:t>
            </a:r>
            <a:r>
              <a:rPr lang="en-US" altLang="zh-TW" dirty="0">
                <a:latin typeface="Arial" panose="020B0604020202020204" pitchFamily="34" charset="0"/>
              </a:rPr>
              <a:t>22</a:t>
            </a:r>
            <a:r>
              <a:rPr lang="zh-TW" altLang="en-US" dirty="0">
                <a:latin typeface="Arial" panose="020B0604020202020204" pitchFamily="34" charset="0"/>
              </a:rPr>
              <a:t>倍</a:t>
            </a:r>
            <a:endParaRPr lang="en-US" altLang="zh-TW" dirty="0">
              <a:latin typeface="Arial" panose="020B0604020202020204" pitchFamily="34" charset="0"/>
            </a:endParaRPr>
          </a:p>
          <a:p>
            <a:r>
              <a:rPr lang="zh-TW" altLang="en-US" dirty="0">
                <a:latin typeface="Arial" panose="020B0604020202020204" pitchFamily="34" charset="0"/>
              </a:rPr>
              <a:t>抽菸   </a:t>
            </a:r>
            <a:r>
              <a:rPr lang="en-US" altLang="zh-TW" dirty="0">
                <a:latin typeface="Arial" panose="020B0604020202020204" pitchFamily="34" charset="0"/>
              </a:rPr>
              <a:t>18</a:t>
            </a:r>
            <a:r>
              <a:rPr lang="zh-TW" altLang="en-US" dirty="0">
                <a:latin typeface="Arial" panose="020B0604020202020204" pitchFamily="34" charset="0"/>
              </a:rPr>
              <a:t>倍</a:t>
            </a:r>
            <a:endParaRPr lang="en-US" altLang="zh-TW" dirty="0">
              <a:latin typeface="Arial" panose="020B0604020202020204" pitchFamily="34" charset="0"/>
            </a:endParaRPr>
          </a:p>
          <a:p>
            <a:r>
              <a:rPr lang="zh-TW" altLang="en-US" dirty="0">
                <a:latin typeface="Arial" panose="020B0604020202020204" pitchFamily="34" charset="0"/>
              </a:rPr>
              <a:t>酗酒 </a:t>
            </a:r>
            <a:r>
              <a:rPr lang="en-US" altLang="zh-TW" dirty="0">
                <a:latin typeface="Arial" panose="020B0604020202020204" pitchFamily="34" charset="0"/>
              </a:rPr>
              <a:t>10</a:t>
            </a:r>
            <a:r>
              <a:rPr lang="zh-TW" altLang="en-US" dirty="0">
                <a:latin typeface="Arial" panose="020B0604020202020204" pitchFamily="34" charset="0"/>
              </a:rPr>
              <a:t>倍</a:t>
            </a:r>
          </a:p>
        </p:txBody>
      </p:sp>
    </p:spTree>
    <p:extLst>
      <p:ext uri="{BB962C8B-B14F-4D97-AF65-F5344CB8AC3E}">
        <p14:creationId xmlns:p14="http://schemas.microsoft.com/office/powerpoint/2010/main" val="4891673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latin typeface="微軟正黑體" panose="020B0604030504040204" pitchFamily="34" charset="-120"/>
                <a:ea typeface="微軟正黑體" panose="020B0604030504040204" pitchFamily="34" charset="-120"/>
              </a:rPr>
              <a:t>如果身邊家人或朋友有人抽菸，可提供以下管道協助戒菸：</a:t>
            </a:r>
            <a:endParaRPr lang="en-US" altLang="zh-TW" dirty="0">
              <a:latin typeface="微軟正黑體" panose="020B0604030504040204" pitchFamily="34" charset="-120"/>
              <a:ea typeface="微軟正黑體" panose="020B0604030504040204" pitchFamily="34" charset="-120"/>
            </a:endParaRPr>
          </a:p>
          <a:p>
            <a:r>
              <a:rPr lang="en-US" altLang="zh-TW" dirty="0">
                <a:latin typeface="微軟正黑體" panose="020B0604030504040204" pitchFamily="34" charset="-120"/>
                <a:ea typeface="微軟正黑體" panose="020B0604030504040204" pitchFamily="34" charset="-120"/>
              </a:rPr>
              <a:t>1</a:t>
            </a:r>
            <a:r>
              <a:rPr lang="zh-TW" altLang="en-US" dirty="0">
                <a:latin typeface="PMingLiU" panose="02020500000000000000" pitchFamily="18" charset="-120"/>
                <a:ea typeface="PMingLiU" panose="02020500000000000000" pitchFamily="18" charset="-120"/>
              </a:rPr>
              <a:t>、</a:t>
            </a:r>
            <a:r>
              <a:rPr lang="zh-TW" altLang="en-US" dirty="0">
                <a:latin typeface="微軟正黑體" panose="020B0604030504040204" pitchFamily="34" charset="-120"/>
                <a:ea typeface="微軟正黑體" panose="020B0604030504040204" pitchFamily="34" charset="-120"/>
              </a:rPr>
              <a:t>門診、住院、急診及社區藥局皆可提供戒菸服務，透過醫療院所的戒菸衛教師或社區藥局藥師，提供專業的衛教、諮詢與支持，孕婦、青少年及不適合用藥者，可因而得到強而有力的協助。</a:t>
            </a:r>
            <a:endParaRPr lang="en-US" altLang="zh-TW" dirty="0">
              <a:latin typeface="微軟正黑體" panose="020B0604030504040204" pitchFamily="34" charset="-120"/>
              <a:ea typeface="微軟正黑體" panose="020B0604030504040204" pitchFamily="34" charset="-120"/>
            </a:endParaRPr>
          </a:p>
          <a:p>
            <a:r>
              <a:rPr lang="en-US" altLang="zh-TW" dirty="0">
                <a:latin typeface="微軟正黑體" panose="020B0604030504040204" pitchFamily="34" charset="-120"/>
                <a:ea typeface="微軟正黑體" panose="020B0604030504040204" pitchFamily="34" charset="-120"/>
              </a:rPr>
              <a:t>2</a:t>
            </a:r>
            <a:r>
              <a:rPr lang="zh-TW" altLang="en-US" dirty="0">
                <a:latin typeface="PMingLiU" panose="02020500000000000000" pitchFamily="18" charset="-120"/>
                <a:ea typeface="PMingLiU" panose="02020500000000000000" pitchFamily="18" charset="-120"/>
              </a:rPr>
              <a:t>、</a:t>
            </a:r>
            <a:r>
              <a:rPr lang="zh-TW" altLang="en-US" dirty="0">
                <a:latin typeface="微軟正黑體" panose="020B0604030504040204" pitchFamily="34" charset="-120"/>
                <a:ea typeface="微軟正黑體" panose="020B0604030504040204" pitchFamily="34" charset="-120"/>
              </a:rPr>
              <a:t>可以撥打免費戒菸專線（</a:t>
            </a:r>
            <a:r>
              <a:rPr lang="en-US" altLang="zh-TW" dirty="0">
                <a:latin typeface="微軟正黑體" panose="020B0604030504040204" pitchFamily="34" charset="-120"/>
                <a:ea typeface="微軟正黑體" panose="020B0604030504040204" pitchFamily="34" charset="-120"/>
              </a:rPr>
              <a:t>0800-636363</a:t>
            </a:r>
            <a:r>
              <a:rPr lang="zh-TW" altLang="en-US" dirty="0">
                <a:latin typeface="微軟正黑體" panose="020B0604030504040204" pitchFamily="34" charset="-120"/>
                <a:ea typeface="微軟正黑體" panose="020B0604030504040204" pitchFamily="34" charset="-120"/>
              </a:rPr>
              <a:t>），由具備心理輔導、諮商、社會工作等專業人員，透過電話的便利及私密性，陪伴吸菸者渡過戒菸的困難。</a:t>
            </a:r>
            <a:endParaRPr lang="en-US" altLang="zh-TW" dirty="0">
              <a:latin typeface="微軟正黑體" panose="020B0604030504040204" pitchFamily="34" charset="-120"/>
              <a:ea typeface="微軟正黑體" panose="020B0604030504040204" pitchFamily="34" charset="-120"/>
            </a:endParaRPr>
          </a:p>
          <a:p>
            <a:r>
              <a:rPr lang="en-US" altLang="zh-TW" dirty="0">
                <a:latin typeface="微軟正黑體" panose="020B0604030504040204" pitchFamily="34" charset="-120"/>
                <a:ea typeface="微軟正黑體" panose="020B0604030504040204" pitchFamily="34" charset="-120"/>
              </a:rPr>
              <a:t>3</a:t>
            </a:r>
            <a:r>
              <a:rPr lang="zh-TW" altLang="en-US" dirty="0">
                <a:latin typeface="PMingLiU" panose="02020500000000000000" pitchFamily="18" charset="-120"/>
                <a:ea typeface="PMingLiU" panose="02020500000000000000" pitchFamily="18" charset="-120"/>
              </a:rPr>
              <a:t>、</a:t>
            </a:r>
            <a:r>
              <a:rPr lang="zh-TW" altLang="en-US" dirty="0">
                <a:latin typeface="微軟正黑體" panose="020B0604030504040204" pitchFamily="34" charset="-120"/>
                <a:ea typeface="微軟正黑體" panose="020B0604030504040204" pitchFamily="34" charset="-120"/>
              </a:rPr>
              <a:t>參加各縣市醫療院所辦理的戒菸班</a:t>
            </a:r>
            <a:r>
              <a:rPr lang="zh-TW" altLang="en-US" dirty="0">
                <a:latin typeface="PMingLiU" panose="02020500000000000000" pitchFamily="18" charset="-120"/>
                <a:ea typeface="PMingLiU" panose="02020500000000000000" pitchFamily="18" charset="-120"/>
              </a:rPr>
              <a:t>。</a:t>
            </a:r>
            <a:endParaRPr lang="zh-TW" altLang="en-US" dirty="0">
              <a:latin typeface="微軟正黑體" panose="020B0604030504040204" pitchFamily="34" charset="-120"/>
              <a:ea typeface="微軟正黑體" panose="020B0604030504040204" pitchFamily="34" charset="-120"/>
            </a:endParaRPr>
          </a:p>
        </p:txBody>
      </p:sp>
      <p:sp>
        <p:nvSpPr>
          <p:cNvPr id="4" name="投影片編號版面配置區 3"/>
          <p:cNvSpPr>
            <a:spLocks noGrp="1"/>
          </p:cNvSpPr>
          <p:nvPr>
            <p:ph type="sldNum" sz="quarter" idx="10"/>
          </p:nvPr>
        </p:nvSpPr>
        <p:spPr/>
        <p:txBody>
          <a:bodyPr/>
          <a:lstStyle/>
          <a:p>
            <a:fld id="{207DE221-07D7-4468-855F-E2F902EA19D2}" type="slidenum">
              <a:rPr lang="zh-TW" altLang="en-US" smtClean="0"/>
              <a:t>35</a:t>
            </a:fld>
            <a:endParaRPr lang="zh-TW" altLang="en-US"/>
          </a:p>
        </p:txBody>
      </p:sp>
    </p:spTree>
    <p:extLst>
      <p:ext uri="{BB962C8B-B14F-4D97-AF65-F5344CB8AC3E}">
        <p14:creationId xmlns:p14="http://schemas.microsoft.com/office/powerpoint/2010/main" val="33316221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207DE221-07D7-4468-855F-E2F902EA19D2}" type="slidenum">
              <a:rPr lang="zh-TW" altLang="en-US" smtClean="0"/>
              <a:t>36</a:t>
            </a:fld>
            <a:endParaRPr lang="zh-TW" altLang="en-US"/>
          </a:p>
        </p:txBody>
      </p:sp>
    </p:spTree>
    <p:extLst>
      <p:ext uri="{BB962C8B-B14F-4D97-AF65-F5344CB8AC3E}">
        <p14:creationId xmlns:p14="http://schemas.microsoft.com/office/powerpoint/2010/main" val="9932405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207DE221-07D7-4468-855F-E2F902EA19D2}" type="slidenum">
              <a:rPr lang="zh-TW" altLang="en-US" smtClean="0"/>
              <a:t>37</a:t>
            </a:fld>
            <a:endParaRPr lang="zh-TW" altLang="en-US"/>
          </a:p>
        </p:txBody>
      </p:sp>
    </p:spTree>
    <p:extLst>
      <p:ext uri="{BB962C8B-B14F-4D97-AF65-F5344CB8AC3E}">
        <p14:creationId xmlns:p14="http://schemas.microsoft.com/office/powerpoint/2010/main" val="12275222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207DE221-07D7-4468-855F-E2F902EA19D2}" type="slidenum">
              <a:rPr lang="zh-TW" altLang="en-US" smtClean="0"/>
              <a:t>38</a:t>
            </a:fld>
            <a:endParaRPr lang="zh-TW" altLang="en-US"/>
          </a:p>
        </p:txBody>
      </p:sp>
    </p:spTree>
    <p:extLst>
      <p:ext uri="{BB962C8B-B14F-4D97-AF65-F5344CB8AC3E}">
        <p14:creationId xmlns:p14="http://schemas.microsoft.com/office/powerpoint/2010/main" val="28720011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latin typeface="微軟正黑體" panose="020B0604030504040204" pitchFamily="34" charset="-120"/>
                <a:ea typeface="微軟正黑體" panose="020B0604030504040204" pitchFamily="34" charset="-120"/>
              </a:rPr>
              <a:t>影片中用實驗模擬菸進入身體，用口罩來模擬肺泡，當抽完</a:t>
            </a:r>
            <a:r>
              <a:rPr lang="en-US" altLang="zh-TW" dirty="0">
                <a:latin typeface="微軟正黑體" panose="020B0604030504040204" pitchFamily="34" charset="-120"/>
                <a:ea typeface="微軟正黑體" panose="020B0604030504040204" pitchFamily="34" charset="-120"/>
              </a:rPr>
              <a:t>20</a:t>
            </a:r>
            <a:r>
              <a:rPr lang="zh-TW" altLang="en-US" dirty="0">
                <a:latin typeface="微軟正黑體" panose="020B0604030504040204" pitchFamily="34" charset="-120"/>
                <a:ea typeface="微軟正黑體" panose="020B0604030504040204" pitchFamily="34" charset="-120"/>
              </a:rPr>
              <a:t>根菸後，看似有害氣體接排出，但都殘留在體內並引發各種心血管疾病（心臟病、高血壓及腦中風</a:t>
            </a:r>
            <a:endParaRPr lang="en-US" altLang="zh-TW" dirty="0">
              <a:latin typeface="微軟正黑體" panose="020B0604030504040204" pitchFamily="34" charset="-120"/>
              <a:ea typeface="微軟正黑體" panose="020B0604030504040204" pitchFamily="34" charset="-120"/>
            </a:endParaRPr>
          </a:p>
          <a:p>
            <a:r>
              <a:rPr lang="zh-TW" altLang="en-US" dirty="0">
                <a:latin typeface="微軟正黑體" panose="020B0604030504040204" pitchFamily="34" charset="-120"/>
                <a:ea typeface="微軟正黑體" panose="020B0604030504040204" pitchFamily="34" charset="-120"/>
              </a:rPr>
              <a:t>等）。</a:t>
            </a:r>
            <a:endParaRPr lang="en-US" altLang="zh-TW" dirty="0">
              <a:latin typeface="微軟正黑體" panose="020B0604030504040204" pitchFamily="34" charset="-120"/>
              <a:ea typeface="微軟正黑體" panose="020B0604030504040204" pitchFamily="34" charset="-120"/>
            </a:endParaRPr>
          </a:p>
          <a:p>
            <a:r>
              <a:rPr lang="zh-TW" altLang="en-US" sz="1200" b="0" i="0" kern="1200" dirty="0">
                <a:solidFill>
                  <a:schemeClr val="tx1"/>
                </a:solidFill>
                <a:effectLst/>
                <a:latin typeface="微軟正黑體" panose="020B0604030504040204" pitchFamily="34" charset="-120"/>
                <a:ea typeface="微軟正黑體" panose="020B0604030504040204" pitchFamily="34" charset="-120"/>
                <a:cs typeface="+mn-cs"/>
              </a:rPr>
              <a:t>衛生福利部國民健康署菸害防制組</a:t>
            </a:r>
            <a:r>
              <a:rPr lang="en-US" altLang="zh-TW" sz="1200" b="0" i="0" kern="1200" dirty="0" err="1">
                <a:solidFill>
                  <a:schemeClr val="tx1"/>
                </a:solidFill>
                <a:effectLst/>
                <a:latin typeface="微軟正黑體" panose="020B0604030504040204" pitchFamily="34" charset="-120"/>
                <a:ea typeface="微軟正黑體" panose="020B0604030504040204" pitchFamily="34" charset="-120"/>
                <a:cs typeface="+mn-cs"/>
              </a:rPr>
              <a:t>Youtube</a:t>
            </a:r>
            <a:r>
              <a:rPr lang="zh-TW" altLang="en-US" sz="1200" b="0" i="0" kern="1200" dirty="0">
                <a:solidFill>
                  <a:schemeClr val="tx1"/>
                </a:solidFill>
                <a:effectLst/>
                <a:latin typeface="微軟正黑體" panose="020B0604030504040204" pitchFamily="34" charset="-120"/>
                <a:ea typeface="微軟正黑體" panose="020B0604030504040204" pitchFamily="34" charset="-120"/>
                <a:cs typeface="+mn-cs"/>
              </a:rPr>
              <a:t>：</a:t>
            </a:r>
            <a:r>
              <a:rPr lang="en-US" altLang="zh-TW" sz="1200" b="0" i="0" u="none" strike="noStrike" kern="1200" dirty="0">
                <a:solidFill>
                  <a:schemeClr val="tx1"/>
                </a:solidFill>
                <a:effectLst/>
                <a:latin typeface="微軟正黑體" panose="020B0604030504040204" pitchFamily="34" charset="-120"/>
                <a:ea typeface="微軟正黑體" panose="020B0604030504040204" pitchFamily="34" charset="-120"/>
                <a:cs typeface="+mn-cs"/>
                <a:hlinkClick r:id="rId3" tooltip="https://youtu.be/nQlNk--7NhI"/>
              </a:rPr>
              <a:t>https://youtu.be/nQlNk--7NhI</a:t>
            </a:r>
            <a:endParaRPr lang="en-US" altLang="zh-TW" sz="1200" b="0" i="0" kern="1200" dirty="0">
              <a:solidFill>
                <a:schemeClr val="tx1"/>
              </a:solidFill>
              <a:effectLst/>
              <a:latin typeface="微軟正黑體" panose="020B0604030504040204" pitchFamily="34" charset="-120"/>
              <a:ea typeface="微軟正黑體" panose="020B0604030504040204" pitchFamily="34" charset="-120"/>
              <a:cs typeface="+mn-cs"/>
            </a:endParaRPr>
          </a:p>
          <a:p>
            <a:endParaRPr lang="zh-TW" altLang="en-US" dirty="0"/>
          </a:p>
        </p:txBody>
      </p:sp>
      <p:sp>
        <p:nvSpPr>
          <p:cNvPr id="4" name="投影片編號版面配置區 3"/>
          <p:cNvSpPr>
            <a:spLocks noGrp="1"/>
          </p:cNvSpPr>
          <p:nvPr>
            <p:ph type="sldNum" sz="quarter" idx="10"/>
          </p:nvPr>
        </p:nvSpPr>
        <p:spPr/>
        <p:txBody>
          <a:bodyPr/>
          <a:lstStyle/>
          <a:p>
            <a:fld id="{207DE221-07D7-4468-855F-E2F902EA19D2}" type="slidenum">
              <a:rPr lang="zh-TW" altLang="en-US" smtClean="0"/>
              <a:t>39</a:t>
            </a:fld>
            <a:endParaRPr lang="zh-TW" altLang="en-US"/>
          </a:p>
        </p:txBody>
      </p:sp>
    </p:spTree>
    <p:extLst>
      <p:ext uri="{BB962C8B-B14F-4D97-AF65-F5344CB8AC3E}">
        <p14:creationId xmlns:p14="http://schemas.microsoft.com/office/powerpoint/2010/main" val="9401244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207DE221-07D7-4468-855F-E2F902EA19D2}" type="slidenum">
              <a:rPr lang="zh-TW" altLang="en-US" smtClean="0"/>
              <a:t>4</a:t>
            </a:fld>
            <a:endParaRPr lang="zh-TW" altLang="en-US"/>
          </a:p>
        </p:txBody>
      </p:sp>
    </p:spTree>
    <p:extLst>
      <p:ext uri="{BB962C8B-B14F-4D97-AF65-F5344CB8AC3E}">
        <p14:creationId xmlns:p14="http://schemas.microsoft.com/office/powerpoint/2010/main" val="33977612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latin typeface="微軟正黑體" panose="020B0604030504040204" pitchFamily="34" charset="-120"/>
                <a:ea typeface="微軟正黑體" panose="020B0604030504040204" pitchFamily="34" charset="-120"/>
              </a:rPr>
              <a:t>1</a:t>
            </a:r>
            <a:r>
              <a:rPr lang="zh-TW" altLang="en-US" dirty="0">
                <a:latin typeface="PMingLiU" panose="02020500000000000000" pitchFamily="18" charset="-120"/>
                <a:ea typeface="PMingLiU" panose="02020500000000000000" pitchFamily="18" charset="-120"/>
              </a:rPr>
              <a:t>、</a:t>
            </a:r>
            <a:r>
              <a:rPr lang="zh-TW" altLang="en-US" dirty="0">
                <a:latin typeface="微軟正黑體" panose="020B0604030504040204" pitchFamily="34" charset="-120"/>
                <a:ea typeface="微軟正黑體" panose="020B0604030504040204" pitchFamily="34" charset="-120"/>
              </a:rPr>
              <a:t>你應該知道的電子煙</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加熱式菸品</a:t>
            </a:r>
            <a:r>
              <a:rPr lang="en-US" altLang="zh-TW" dirty="0">
                <a:latin typeface="微軟正黑體" panose="020B0604030504040204" pitchFamily="34" charset="-120"/>
                <a:ea typeface="微軟正黑體" panose="020B0604030504040204" pitchFamily="34" charset="-120"/>
              </a:rPr>
              <a:t>30</a:t>
            </a:r>
            <a:r>
              <a:rPr lang="zh-TW" altLang="en-US" dirty="0">
                <a:latin typeface="微軟正黑體" panose="020B0604030504040204" pitchFamily="34" charset="-120"/>
                <a:ea typeface="微軟正黑體" panose="020B0604030504040204" pitchFamily="34" charset="-120"/>
              </a:rPr>
              <a:t>問：</a:t>
            </a:r>
            <a:r>
              <a:rPr lang="en-US" altLang="zh-TW" dirty="0">
                <a:latin typeface="微軟正黑體" panose="020B0604030504040204" pitchFamily="34" charset="-120"/>
                <a:ea typeface="微軟正黑體" panose="020B0604030504040204" pitchFamily="34" charset="-120"/>
              </a:rPr>
              <a:t>https://www.hpa.gov.tw/Pages/Detail.aspx?nodeid=594&amp;pid=10037</a:t>
            </a:r>
          </a:p>
          <a:p>
            <a:r>
              <a:rPr lang="en-US" altLang="zh-TW" dirty="0">
                <a:latin typeface="微軟正黑體" panose="020B0604030504040204" pitchFamily="34" charset="-120"/>
                <a:ea typeface="微軟正黑體" panose="020B0604030504040204" pitchFamily="34" charset="-120"/>
              </a:rPr>
              <a:t>2</a:t>
            </a:r>
            <a:r>
              <a:rPr lang="zh-TW" altLang="en-US" dirty="0">
                <a:latin typeface="PMingLiU" panose="02020500000000000000" pitchFamily="18" charset="-120"/>
                <a:ea typeface="PMingLiU" panose="02020500000000000000" pitchFamily="18" charset="-120"/>
              </a:rPr>
              <a:t>、</a:t>
            </a:r>
            <a:r>
              <a:rPr lang="zh-TW" altLang="en-US" dirty="0">
                <a:latin typeface="微軟正黑體" panose="020B0604030504040204" pitchFamily="34" charset="-120"/>
                <a:ea typeface="微軟正黑體" panose="020B0604030504040204" pitchFamily="34" charset="-120"/>
              </a:rPr>
              <a:t>無菸網：</a:t>
            </a:r>
            <a:r>
              <a:rPr lang="en-US" altLang="zh-TW" dirty="0">
                <a:latin typeface="微軟正黑體" panose="020B0604030504040204" pitchFamily="34" charset="-120"/>
                <a:ea typeface="微軟正黑體" panose="020B0604030504040204" pitchFamily="34" charset="-120"/>
              </a:rPr>
              <a:t>https://nosmoking.tycg.gov.tw</a:t>
            </a:r>
          </a:p>
          <a:p>
            <a:r>
              <a:rPr lang="en-US" altLang="zh-TW" dirty="0">
                <a:latin typeface="微軟正黑體" panose="020B0604030504040204" pitchFamily="34" charset="-120"/>
                <a:ea typeface="微軟正黑體" panose="020B0604030504040204" pitchFamily="34" charset="-120"/>
              </a:rPr>
              <a:t>3</a:t>
            </a:r>
            <a:r>
              <a:rPr lang="zh-TW" altLang="en-US" dirty="0">
                <a:latin typeface="PMingLiU" panose="02020500000000000000" pitchFamily="18" charset="-120"/>
                <a:ea typeface="PMingLiU" panose="02020500000000000000" pitchFamily="18" charset="-120"/>
              </a:rPr>
              <a:t>、</a:t>
            </a:r>
            <a:r>
              <a:rPr lang="zh-TW" altLang="en-US" sz="1200" dirty="0">
                <a:latin typeface="微軟正黑體" panose="020B0604030504040204" pitchFamily="34" charset="-120"/>
                <a:ea typeface="微軟正黑體" panose="020B0604030504040204" pitchFamily="34" charset="-120"/>
              </a:rPr>
              <a:t>國民健康署</a:t>
            </a:r>
            <a:r>
              <a:rPr lang="en-US" altLang="zh-TW" sz="1200" dirty="0">
                <a:latin typeface="微軟正黑體" panose="020B0604030504040204" pitchFamily="34" charset="-120"/>
                <a:ea typeface="微軟正黑體" panose="020B0604030504040204" pitchFamily="34" charset="-120"/>
              </a:rPr>
              <a:t>-</a:t>
            </a:r>
            <a:r>
              <a:rPr lang="zh-TW" altLang="en-US" sz="1200" dirty="0">
                <a:latin typeface="微軟正黑體" panose="020B0604030504040204" pitchFamily="34" charset="-120"/>
                <a:ea typeface="微軟正黑體" panose="020B0604030504040204" pitchFamily="34" charset="-120"/>
              </a:rPr>
              <a:t>菸害防制</a:t>
            </a:r>
            <a:r>
              <a:rPr lang="en-US" altLang="zh-TW" sz="1200" dirty="0">
                <a:latin typeface="微軟正黑體" panose="020B0604030504040204" pitchFamily="34" charset="-120"/>
                <a:ea typeface="微軟正黑體" panose="020B0604030504040204" pitchFamily="34" charset="-120"/>
              </a:rPr>
              <a:t>-</a:t>
            </a:r>
            <a:r>
              <a:rPr lang="zh-TW" altLang="en-US" sz="1200" dirty="0">
                <a:latin typeface="微軟正黑體" panose="020B0604030504040204" pitchFamily="34" charset="-120"/>
                <a:ea typeface="微軟正黑體" panose="020B0604030504040204" pitchFamily="34" charset="-120"/>
              </a:rPr>
              <a:t>電子煙防制專區：</a:t>
            </a:r>
            <a:r>
              <a:rPr lang="en-US" altLang="zh-TW" sz="1200" dirty="0">
                <a:latin typeface="微軟正黑體" panose="020B0604030504040204" pitchFamily="34" charset="-120"/>
                <a:ea typeface="微軟正黑體" panose="020B0604030504040204" pitchFamily="34" charset="-120"/>
                <a:hlinkClick r:id="rId3"/>
              </a:rPr>
              <a:t>https://www.hpa.gov.tw/Pages/List.aspx?nodeid=444</a:t>
            </a:r>
            <a:endParaRPr lang="en-US" altLang="zh-TW" sz="1200" dirty="0">
              <a:latin typeface="微軟正黑體" panose="020B0604030504040204" pitchFamily="34" charset="-120"/>
              <a:ea typeface="微軟正黑體"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dirty="0">
                <a:latin typeface="微軟正黑體" panose="020B0604030504040204" pitchFamily="34" charset="-120"/>
                <a:ea typeface="微軟正黑體" panose="020B0604030504040204" pitchFamily="34" charset="-120"/>
              </a:rPr>
              <a:t>4</a:t>
            </a:r>
            <a:r>
              <a:rPr lang="zh-TW" altLang="en-US" sz="1200" dirty="0">
                <a:latin typeface="PMingLiU" panose="02020500000000000000" pitchFamily="18" charset="-120"/>
                <a:ea typeface="PMingLiU" panose="02020500000000000000" pitchFamily="18" charset="-120"/>
              </a:rPr>
              <a:t>、</a:t>
            </a:r>
            <a:r>
              <a:rPr lang="zh-TW" altLang="en-US" sz="1200" dirty="0">
                <a:latin typeface="微軟正黑體" panose="020B0604030504040204" pitchFamily="34" charset="-120"/>
                <a:ea typeface="微軟正黑體" panose="020B0604030504040204" pitchFamily="34" charset="-120"/>
              </a:rPr>
              <a:t>別碰電子煙</a:t>
            </a:r>
            <a:r>
              <a:rPr lang="en-US" altLang="zh-TW" sz="1200" dirty="0">
                <a:latin typeface="微軟正黑體" panose="020B0604030504040204" pitchFamily="34" charset="-120"/>
                <a:ea typeface="微軟正黑體" panose="020B0604030504040204" pitchFamily="34" charset="-120"/>
              </a:rPr>
              <a:t>(</a:t>
            </a:r>
            <a:r>
              <a:rPr lang="zh-TW" altLang="en-US" sz="1200" dirty="0">
                <a:latin typeface="微軟正黑體" panose="020B0604030504040204" pitchFamily="34" charset="-120"/>
                <a:ea typeface="微軟正黑體" panose="020B0604030504040204" pitchFamily="34" charset="-120"/>
              </a:rPr>
              <a:t>國健署電子煙最新文宣</a:t>
            </a:r>
            <a:r>
              <a:rPr lang="en-US" altLang="zh-TW" sz="1200" dirty="0">
                <a:latin typeface="微軟正黑體" panose="020B0604030504040204" pitchFamily="34" charset="-120"/>
                <a:ea typeface="微軟正黑體" panose="020B0604030504040204" pitchFamily="34" charset="-120"/>
              </a:rPr>
              <a:t>)</a:t>
            </a:r>
            <a:r>
              <a:rPr lang="zh-TW" altLang="en-US" sz="1200" dirty="0">
                <a:latin typeface="微軟正黑體" panose="020B0604030504040204" pitchFamily="34" charset="-120"/>
                <a:ea typeface="微軟正黑體" panose="020B0604030504040204" pitchFamily="34" charset="-120"/>
              </a:rPr>
              <a:t>：</a:t>
            </a:r>
            <a:r>
              <a:rPr lang="en-US" altLang="zh-TW" sz="1200" u="sng" dirty="0">
                <a:latin typeface="微軟正黑體" panose="020B0604030504040204" pitchFamily="34" charset="-120"/>
                <a:ea typeface="微軟正黑體" panose="020B0604030504040204" pitchFamily="34" charset="-120"/>
                <a:hlinkClick r:id="rId4"/>
              </a:rPr>
              <a:t>https://tw.news.yahoo.com/topic/2020health</a:t>
            </a:r>
            <a:endParaRPr lang="zh-TW" altLang="zh-TW" sz="1200" dirty="0">
              <a:latin typeface="微軟正黑體" panose="020B0604030504040204" pitchFamily="34" charset="-120"/>
              <a:ea typeface="微軟正黑體"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dirty="0">
                <a:latin typeface="微軟正黑體" panose="020B0604030504040204" pitchFamily="34" charset="-120"/>
                <a:ea typeface="微軟正黑體" panose="020B0604030504040204" pitchFamily="34" charset="-120"/>
              </a:rPr>
              <a:t>5</a:t>
            </a:r>
            <a:r>
              <a:rPr lang="zh-TW" altLang="en-US" sz="1200" dirty="0">
                <a:latin typeface="PMingLiU" panose="02020500000000000000" pitchFamily="18" charset="-120"/>
                <a:ea typeface="PMingLiU" panose="02020500000000000000" pitchFamily="18" charset="-120"/>
              </a:rPr>
              <a:t>、</a:t>
            </a:r>
            <a:r>
              <a:rPr lang="zh-TW" altLang="en-US" sz="1200" dirty="0">
                <a:latin typeface="微軟正黑體" panose="020B0604030504040204" pitchFamily="34" charset="-120"/>
                <a:ea typeface="微軟正黑體" panose="020B0604030504040204" pitchFamily="34" charset="-120"/>
              </a:rPr>
              <a:t>戒菸專線：</a:t>
            </a:r>
            <a:r>
              <a:rPr lang="en-US" altLang="zh-TW" sz="1200" dirty="0">
                <a:latin typeface="微軟正黑體" panose="020B0604030504040204" pitchFamily="34" charset="-120"/>
                <a:ea typeface="微軟正黑體" panose="020B0604030504040204" pitchFamily="34" charset="-120"/>
              </a:rPr>
              <a:t>0800-636363</a:t>
            </a:r>
          </a:p>
          <a:p>
            <a:endParaRPr lang="en-US" altLang="zh-TW" sz="1200" dirty="0">
              <a:latin typeface="微軟正黑體" panose="020B0604030504040204" pitchFamily="34" charset="-120"/>
              <a:ea typeface="微軟正黑體" panose="020B0604030504040204" pitchFamily="34" charset="-120"/>
            </a:endParaRPr>
          </a:p>
          <a:p>
            <a:endParaRPr lang="zh-TW" altLang="en-US" dirty="0"/>
          </a:p>
        </p:txBody>
      </p:sp>
      <p:sp>
        <p:nvSpPr>
          <p:cNvPr id="4" name="投影片編號版面配置區 3"/>
          <p:cNvSpPr>
            <a:spLocks noGrp="1"/>
          </p:cNvSpPr>
          <p:nvPr>
            <p:ph type="sldNum" sz="quarter" idx="5"/>
          </p:nvPr>
        </p:nvSpPr>
        <p:spPr/>
        <p:txBody>
          <a:bodyPr/>
          <a:lstStyle/>
          <a:p>
            <a:fld id="{207DE221-07D7-4468-855F-E2F902EA19D2}" type="slidenum">
              <a:rPr lang="zh-TW" altLang="en-US" smtClean="0"/>
              <a:t>40</a:t>
            </a:fld>
            <a:endParaRPr lang="zh-TW" altLang="en-US"/>
          </a:p>
        </p:txBody>
      </p:sp>
    </p:spTree>
    <p:extLst>
      <p:ext uri="{BB962C8B-B14F-4D97-AF65-F5344CB8AC3E}">
        <p14:creationId xmlns:p14="http://schemas.microsoft.com/office/powerpoint/2010/main" val="27274292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207DE221-07D7-4468-855F-E2F902EA19D2}" type="slidenum">
              <a:rPr lang="zh-TW" altLang="en-US" smtClean="0"/>
              <a:t>5</a:t>
            </a:fld>
            <a:endParaRPr lang="zh-TW" altLang="en-US"/>
          </a:p>
        </p:txBody>
      </p:sp>
    </p:spTree>
    <p:extLst>
      <p:ext uri="{BB962C8B-B14F-4D97-AF65-F5344CB8AC3E}">
        <p14:creationId xmlns:p14="http://schemas.microsoft.com/office/powerpoint/2010/main" val="17011418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latin typeface="微軟正黑體" panose="020B0604030504040204" pitchFamily="34" charset="-120"/>
                <a:ea typeface="微軟正黑體" panose="020B0604030504040204" pitchFamily="34" charset="-120"/>
              </a:rPr>
              <a:t>電子煙是以電壓驅動，透過加熱液態化合物產生氣體，讓使用者直接吸入。</a:t>
            </a:r>
            <a:endParaRPr lang="en-US" altLang="zh-TW" dirty="0">
              <a:latin typeface="微軟正黑體" panose="020B0604030504040204" pitchFamily="34" charset="-120"/>
              <a:ea typeface="微軟正黑體" panose="020B0604030504040204" pitchFamily="34" charset="-120"/>
            </a:endParaRPr>
          </a:p>
          <a:p>
            <a:endParaRPr lang="en-US" altLang="zh-TW" dirty="0"/>
          </a:p>
          <a:p>
            <a:endParaRPr lang="zh-TW" altLang="en-US" dirty="0"/>
          </a:p>
        </p:txBody>
      </p:sp>
      <p:sp>
        <p:nvSpPr>
          <p:cNvPr id="4" name="投影片編號版面配置區 3"/>
          <p:cNvSpPr>
            <a:spLocks noGrp="1"/>
          </p:cNvSpPr>
          <p:nvPr>
            <p:ph type="sldNum" sz="quarter" idx="10"/>
          </p:nvPr>
        </p:nvSpPr>
        <p:spPr/>
        <p:txBody>
          <a:bodyPr/>
          <a:lstStyle/>
          <a:p>
            <a:fld id="{207DE221-07D7-4468-855F-E2F902EA19D2}" type="slidenum">
              <a:rPr lang="zh-TW" altLang="en-US" smtClean="0"/>
              <a:t>6</a:t>
            </a:fld>
            <a:endParaRPr lang="zh-TW" altLang="en-US"/>
          </a:p>
        </p:txBody>
      </p:sp>
    </p:spTree>
    <p:extLst>
      <p:ext uri="{BB962C8B-B14F-4D97-AF65-F5344CB8AC3E}">
        <p14:creationId xmlns:p14="http://schemas.microsoft.com/office/powerpoint/2010/main" val="7506513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207DE221-07D7-4468-855F-E2F902EA19D2}" type="slidenum">
              <a:rPr lang="zh-TW" altLang="en-US" smtClean="0"/>
              <a:t>7</a:t>
            </a:fld>
            <a:endParaRPr lang="zh-TW" altLang="en-US"/>
          </a:p>
        </p:txBody>
      </p:sp>
    </p:spTree>
    <p:extLst>
      <p:ext uri="{BB962C8B-B14F-4D97-AF65-F5344CB8AC3E}">
        <p14:creationId xmlns:p14="http://schemas.microsoft.com/office/powerpoint/2010/main" val="18085587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defTabSz="914307">
              <a:defRPr/>
            </a:pPr>
            <a:r>
              <a:rPr lang="zh-TW" altLang="en-US" b="0" dirty="0">
                <a:latin typeface="微軟正黑體" panose="020B0604030504040204" pitchFamily="34" charset="-120"/>
                <a:ea typeface="微軟正黑體" panose="020B0604030504040204" pitchFamily="34" charset="-120"/>
              </a:rPr>
              <a:t>電子煙危害</a:t>
            </a:r>
            <a:r>
              <a:rPr lang="en-US" altLang="zh-TW" b="0" dirty="0">
                <a:latin typeface="微軟正黑體" panose="020B0604030504040204" pitchFamily="34" charset="-120"/>
                <a:ea typeface="微軟正黑體" panose="020B0604030504040204" pitchFamily="34" charset="-120"/>
              </a:rPr>
              <a:t>:</a:t>
            </a:r>
          </a:p>
          <a:p>
            <a:pPr defTabSz="914307">
              <a:defRPr/>
            </a:pPr>
            <a:r>
              <a:rPr lang="en-US" altLang="zh-TW" sz="1200" b="0" kern="1200" dirty="0">
                <a:solidFill>
                  <a:schemeClr val="tx1"/>
                </a:solidFill>
                <a:effectLst/>
                <a:latin typeface="微軟正黑體" panose="020B0604030504040204" pitchFamily="34" charset="-120"/>
                <a:ea typeface="微軟正黑體" panose="020B0604030504040204" pitchFamily="34" charset="-120"/>
                <a:cs typeface="+mn-cs"/>
              </a:rPr>
              <a:t>1</a:t>
            </a:r>
            <a:r>
              <a:rPr lang="zh-TW" altLang="en-US" sz="1200" b="0" kern="1200" dirty="0">
                <a:solidFill>
                  <a:schemeClr val="tx1"/>
                </a:solidFill>
                <a:effectLst/>
                <a:latin typeface="微軟正黑體" panose="020B0604030504040204" pitchFamily="34" charset="-120"/>
                <a:ea typeface="微軟正黑體" panose="020B0604030504040204" pitchFamily="34" charset="-120"/>
                <a:cs typeface="+mn-cs"/>
              </a:rPr>
              <a:t>、</a:t>
            </a:r>
            <a:r>
              <a:rPr lang="zh-TW" altLang="zh-TW" sz="1200" b="0" kern="1200" dirty="0">
                <a:solidFill>
                  <a:schemeClr val="tx1"/>
                </a:solidFill>
                <a:effectLst/>
                <a:latin typeface="微軟正黑體" panose="020B0604030504040204" pitchFamily="34" charset="-120"/>
                <a:ea typeface="微軟正黑體" panose="020B0604030504040204" pitchFamily="34" charset="-120"/>
                <a:cs typeface="+mn-cs"/>
              </a:rPr>
              <a:t>電子煙油如含有尼古丁，會上癮，不能幫助戒菸，而且容易吸食過量，尼古丁會使身體釋放大量多巴胺，讓人產生愉悅與放鬆感，但不斷刺激之下，會變成需要吸入更多尼古丁，才有辦法達到跟原先相同的感覺。尼古丁會影響神經系統，導致心血管疾病、傷口復原力下降、生育能力變差、消化性潰瘍、食道逆流等問題。</a:t>
            </a:r>
            <a:endParaRPr lang="en-US" altLang="zh-TW" sz="1200" b="0" kern="1200" dirty="0">
              <a:solidFill>
                <a:schemeClr val="tx1"/>
              </a:solidFill>
              <a:effectLst/>
              <a:latin typeface="微軟正黑體" panose="020B0604030504040204" pitchFamily="34" charset="-120"/>
              <a:ea typeface="微軟正黑體" panose="020B0604030504040204" pitchFamily="34" charset="-120"/>
              <a:cs typeface="+mn-cs"/>
            </a:endParaRPr>
          </a:p>
          <a:p>
            <a:pPr marL="0" marR="0" lvl="0" indent="0" algn="l" defTabSz="914307" rtl="0" eaLnBrk="1" fontAlgn="auto" latinLnBrk="0" hangingPunct="1">
              <a:lnSpc>
                <a:spcPct val="100000"/>
              </a:lnSpc>
              <a:spcBef>
                <a:spcPts val="0"/>
              </a:spcBef>
              <a:spcAft>
                <a:spcPts val="0"/>
              </a:spcAft>
              <a:buClrTx/>
              <a:buSzTx/>
              <a:buFontTx/>
              <a:buNone/>
              <a:tabLst/>
              <a:defRPr/>
            </a:pPr>
            <a:r>
              <a:rPr lang="en-US" altLang="zh-TW" sz="1200" b="0" kern="1200" dirty="0">
                <a:solidFill>
                  <a:schemeClr val="tx1"/>
                </a:solidFill>
                <a:effectLst/>
                <a:latin typeface="微軟正黑體" panose="020B0604030504040204" pitchFamily="34" charset="-120"/>
                <a:ea typeface="微軟正黑體" panose="020B0604030504040204" pitchFamily="34" charset="-120"/>
                <a:cs typeface="+mn-cs"/>
              </a:rPr>
              <a:t>2</a:t>
            </a:r>
            <a:r>
              <a:rPr lang="zh-TW" altLang="en-US" sz="1200" b="0" kern="1200" dirty="0">
                <a:solidFill>
                  <a:schemeClr val="tx1"/>
                </a:solidFill>
                <a:effectLst/>
                <a:latin typeface="微軟正黑體" panose="020B0604030504040204" pitchFamily="34" charset="-120"/>
                <a:ea typeface="微軟正黑體" panose="020B0604030504040204" pitchFamily="34" charset="-120"/>
                <a:cs typeface="+mn-cs"/>
              </a:rPr>
              <a:t>、另外電子煙亦含有</a:t>
            </a:r>
            <a:r>
              <a:rPr lang="zh-TW" altLang="zh-TW" sz="1200" b="0" kern="1200" dirty="0">
                <a:solidFill>
                  <a:schemeClr val="tx1"/>
                </a:solidFill>
                <a:effectLst/>
                <a:latin typeface="微軟正黑體" panose="020B0604030504040204" pitchFamily="34" charset="-120"/>
                <a:ea typeface="微軟正黑體" panose="020B0604030504040204" pitchFamily="34" charset="-120"/>
                <a:cs typeface="+mn-cs"/>
              </a:rPr>
              <a:t>甲醛</a:t>
            </a:r>
            <a:r>
              <a:rPr lang="zh-TW" altLang="en-US" sz="1200" b="0" kern="1200" dirty="0">
                <a:solidFill>
                  <a:schemeClr val="tx1"/>
                </a:solidFill>
                <a:effectLst/>
                <a:latin typeface="微軟正黑體" panose="020B0604030504040204" pitchFamily="34" charset="-120"/>
                <a:ea typeface="微軟正黑體" panose="020B0604030504040204" pitchFamily="34" charset="-120"/>
                <a:cs typeface="+mn-cs"/>
              </a:rPr>
              <a:t>（</a:t>
            </a:r>
            <a:r>
              <a:rPr lang="zh-TW" altLang="zh-TW" sz="1200" b="0" kern="1200" dirty="0">
                <a:solidFill>
                  <a:schemeClr val="tx1"/>
                </a:solidFill>
                <a:effectLst/>
                <a:latin typeface="微軟正黑體" panose="020B0604030504040204" pitchFamily="34" charset="-120"/>
                <a:ea typeface="微軟正黑體" panose="020B0604030504040204" pitchFamily="34" charset="-120"/>
                <a:cs typeface="+mn-cs"/>
              </a:rPr>
              <a:t>也就是俗稱的福馬林，是一級致癌物</a:t>
            </a:r>
            <a:r>
              <a:rPr lang="zh-TW" altLang="en-US" sz="1200" b="0" kern="1200" dirty="0">
                <a:solidFill>
                  <a:schemeClr val="tx1"/>
                </a:solidFill>
                <a:effectLst/>
                <a:latin typeface="微軟正黑體" panose="020B0604030504040204" pitchFamily="34" charset="-120"/>
                <a:ea typeface="微軟正黑體" panose="020B0604030504040204" pitchFamily="34" charset="-120"/>
                <a:cs typeface="+mn-cs"/>
              </a:rPr>
              <a:t>）</a:t>
            </a:r>
            <a:r>
              <a:rPr lang="zh-TW" altLang="zh-TW" sz="1200" b="0" kern="1200" dirty="0">
                <a:solidFill>
                  <a:schemeClr val="tx1"/>
                </a:solidFill>
                <a:effectLst/>
                <a:latin typeface="微軟正黑體" panose="020B0604030504040204" pitchFamily="34" charset="-120"/>
                <a:ea typeface="微軟正黑體" panose="020B0604030504040204" pitchFamily="34" charset="-120"/>
                <a:cs typeface="+mn-cs"/>
              </a:rPr>
              <a:t>、丙二醇、人工合成的香料等，導致眼部過敏及呼吸道疾病，引起咳嗽、喘鳴、胸痛及支氣管炎，長期吸入可能引起慢性呼吸道疾病。</a:t>
            </a:r>
            <a:endParaRPr lang="en-US" altLang="zh-TW" sz="1200" b="0" kern="1200" dirty="0">
              <a:solidFill>
                <a:schemeClr val="tx1"/>
              </a:solidFill>
              <a:effectLst/>
              <a:latin typeface="微軟正黑體" panose="020B0604030504040204" pitchFamily="34" charset="-120"/>
              <a:ea typeface="微軟正黑體" panose="020B0604030504040204" pitchFamily="34" charset="-120"/>
              <a:cs typeface="+mn-cs"/>
            </a:endParaRPr>
          </a:p>
          <a:p>
            <a:pPr marL="0" marR="0" lvl="0" indent="0" algn="l" defTabSz="914307" rtl="0" eaLnBrk="1" fontAlgn="auto" latinLnBrk="0" hangingPunct="1">
              <a:lnSpc>
                <a:spcPct val="100000"/>
              </a:lnSpc>
              <a:spcBef>
                <a:spcPts val="0"/>
              </a:spcBef>
              <a:spcAft>
                <a:spcPts val="0"/>
              </a:spcAft>
              <a:buClrTx/>
              <a:buSzTx/>
              <a:buFontTx/>
              <a:buNone/>
              <a:tabLst/>
              <a:defRPr/>
            </a:pPr>
            <a:r>
              <a:rPr lang="en-US" altLang="zh-TW" sz="1200" b="0" kern="1200" dirty="0">
                <a:solidFill>
                  <a:schemeClr val="tx1"/>
                </a:solidFill>
                <a:effectLst/>
                <a:latin typeface="微軟正黑體" panose="020B0604030504040204" pitchFamily="34" charset="-120"/>
                <a:ea typeface="微軟正黑體" panose="020B0604030504040204" pitchFamily="34" charset="-120"/>
                <a:cs typeface="+mn-cs"/>
              </a:rPr>
              <a:t>3</a:t>
            </a:r>
            <a:r>
              <a:rPr lang="zh-TW" altLang="en-US" sz="1200" b="0" kern="1200" dirty="0">
                <a:solidFill>
                  <a:schemeClr val="tx1"/>
                </a:solidFill>
                <a:effectLst/>
                <a:latin typeface="微軟正黑體" panose="020B0604030504040204" pitchFamily="34" charset="-120"/>
                <a:ea typeface="微軟正黑體" panose="020B0604030504040204" pitchFamily="34" charset="-120"/>
                <a:cs typeface="+mn-cs"/>
              </a:rPr>
              <a:t>、電子煙無法幫助戒菸，</a:t>
            </a:r>
            <a:r>
              <a:rPr lang="zh-TW" altLang="zh-TW" sz="1200" b="0" kern="1200" dirty="0">
                <a:solidFill>
                  <a:schemeClr val="tx1"/>
                </a:solidFill>
                <a:effectLst/>
                <a:latin typeface="微軟正黑體" panose="020B0604030504040204" pitchFamily="34" charset="-120"/>
                <a:ea typeface="微軟正黑體" panose="020B0604030504040204" pitchFamily="34" charset="-120"/>
                <a:cs typeface="+mn-cs"/>
              </a:rPr>
              <a:t>目前我國尚未認證電子煙是戒菸輔助器材，請民眾切勿相信。</a:t>
            </a:r>
            <a:endParaRPr lang="en-US" altLang="zh-TW" sz="1200" b="0" kern="1200" dirty="0">
              <a:solidFill>
                <a:schemeClr val="tx1"/>
              </a:solidFill>
              <a:effectLst/>
              <a:latin typeface="微軟正黑體" panose="020B0604030504040204" pitchFamily="34" charset="-120"/>
              <a:ea typeface="微軟正黑體" panose="020B0604030504040204" pitchFamily="34" charset="-120"/>
              <a:cs typeface="+mn-cs"/>
            </a:endParaRPr>
          </a:p>
          <a:p>
            <a:pPr marL="0" marR="0" lvl="0" indent="0" algn="l" defTabSz="914307" rtl="0" eaLnBrk="1" fontAlgn="auto" latinLnBrk="0" hangingPunct="1">
              <a:lnSpc>
                <a:spcPct val="100000"/>
              </a:lnSpc>
              <a:spcBef>
                <a:spcPts val="0"/>
              </a:spcBef>
              <a:spcAft>
                <a:spcPts val="0"/>
              </a:spcAft>
              <a:buClrTx/>
              <a:buSzTx/>
              <a:buFontTx/>
              <a:buNone/>
              <a:tabLst/>
              <a:defRPr/>
            </a:pPr>
            <a:r>
              <a:rPr lang="en-US" altLang="zh-TW" sz="1200" b="0" kern="1200" dirty="0">
                <a:solidFill>
                  <a:schemeClr val="tx1"/>
                </a:solidFill>
                <a:effectLst/>
                <a:latin typeface="微軟正黑體" panose="020B0604030504040204" pitchFamily="34" charset="-120"/>
                <a:ea typeface="微軟正黑體" panose="020B0604030504040204" pitchFamily="34" charset="-120"/>
                <a:cs typeface="+mn-cs"/>
              </a:rPr>
              <a:t>4</a:t>
            </a:r>
            <a:r>
              <a:rPr lang="zh-TW" altLang="en-US" sz="1200" b="0" kern="1200" dirty="0">
                <a:solidFill>
                  <a:schemeClr val="tx1"/>
                </a:solidFill>
                <a:effectLst/>
                <a:latin typeface="微軟正黑體" panose="020B0604030504040204" pitchFamily="34" charset="-120"/>
                <a:ea typeface="微軟正黑體" panose="020B0604030504040204" pitchFamily="34" charset="-120"/>
                <a:cs typeface="+mn-cs"/>
              </a:rPr>
              <a:t>、電子煙油可能被不肖廠商添加毒品（大麻</a:t>
            </a:r>
            <a:r>
              <a:rPr lang="zh-TW" altLang="zh-TW" sz="1200" b="0" kern="1200" dirty="0">
                <a:solidFill>
                  <a:schemeClr val="tx1"/>
                </a:solidFill>
                <a:effectLst/>
                <a:latin typeface="微軟正黑體" panose="020B0604030504040204" pitchFamily="34" charset="-120"/>
                <a:ea typeface="微軟正黑體" panose="020B0604030504040204" pitchFamily="34" charset="-120"/>
                <a:cs typeface="+mn-cs"/>
              </a:rPr>
              <a:t>、</a:t>
            </a:r>
            <a:r>
              <a:rPr lang="zh-TW" altLang="en-US" sz="1200" b="0" kern="1200" dirty="0">
                <a:solidFill>
                  <a:schemeClr val="tx1"/>
                </a:solidFill>
                <a:effectLst/>
                <a:latin typeface="微軟正黑體" panose="020B0604030504040204" pitchFamily="34" charset="-120"/>
                <a:ea typeface="微軟正黑體" panose="020B0604030504040204" pitchFamily="34" charset="-120"/>
                <a:cs typeface="+mn-cs"/>
              </a:rPr>
              <a:t>安非他命等），毒品會產生短暫的快樂感，且會讓人成癮，一旦終止或減少使用毒品，會產生流淚、打哈欠、嘔吐、腹痛、痙攣、焦躁不安及強烈渴求藥物等戒斷症狀，終其一生難以擺脫毒品的束縛。甚至為了設法取得毒品，不惜用謀財害命等強烈手段，引起社會嚴重問題。</a:t>
            </a:r>
            <a:endParaRPr lang="en-US" altLang="zh-TW" sz="1200" b="0" kern="1200" dirty="0">
              <a:solidFill>
                <a:schemeClr val="tx1"/>
              </a:solidFill>
              <a:effectLst/>
              <a:latin typeface="微軟正黑體" panose="020B0604030504040204" pitchFamily="34" charset="-120"/>
              <a:ea typeface="微軟正黑體" panose="020B0604030504040204" pitchFamily="34" charset="-120"/>
              <a:cs typeface="+mn-cs"/>
            </a:endParaRPr>
          </a:p>
          <a:p>
            <a:pPr marL="0" marR="0" lvl="0" indent="0" algn="l" defTabSz="914307" rtl="0" eaLnBrk="1" fontAlgn="auto" latinLnBrk="0" hangingPunct="1">
              <a:lnSpc>
                <a:spcPct val="100000"/>
              </a:lnSpc>
              <a:spcBef>
                <a:spcPts val="0"/>
              </a:spcBef>
              <a:spcAft>
                <a:spcPts val="0"/>
              </a:spcAft>
              <a:buClrTx/>
              <a:buSzTx/>
              <a:buFontTx/>
              <a:buNone/>
              <a:tabLst/>
              <a:defRPr/>
            </a:pPr>
            <a:r>
              <a:rPr lang="en-US" altLang="zh-TW" sz="1200" b="0" kern="1200" dirty="0">
                <a:solidFill>
                  <a:schemeClr val="tx1"/>
                </a:solidFill>
                <a:effectLst/>
                <a:latin typeface="微軟正黑體" panose="020B0604030504040204" pitchFamily="34" charset="-120"/>
                <a:ea typeface="微軟正黑體" panose="020B0604030504040204" pitchFamily="34" charset="-120"/>
                <a:cs typeface="+mn-cs"/>
              </a:rPr>
              <a:t>5</a:t>
            </a:r>
            <a:r>
              <a:rPr lang="zh-TW" altLang="en-US" sz="1200" b="0" kern="1200" dirty="0">
                <a:solidFill>
                  <a:schemeClr val="tx1"/>
                </a:solidFill>
                <a:effectLst/>
                <a:latin typeface="微軟正黑體" panose="020B0604030504040204" pitchFamily="34" charset="-120"/>
                <a:ea typeface="微軟正黑體" panose="020B0604030504040204" pitchFamily="34" charset="-120"/>
                <a:cs typeface="+mn-cs"/>
              </a:rPr>
              <a:t>、除了電子煙油的問題外，國外曾發生多起</a:t>
            </a:r>
            <a:r>
              <a:rPr lang="zh-TW" altLang="zh-TW" sz="1200" b="0" kern="1200" dirty="0">
                <a:solidFill>
                  <a:schemeClr val="tx1"/>
                </a:solidFill>
                <a:effectLst/>
                <a:latin typeface="微軟正黑體" panose="020B0604030504040204" pitchFamily="34" charset="-120"/>
                <a:ea typeface="微軟正黑體" panose="020B0604030504040204" pitchFamily="34" charset="-120"/>
                <a:cs typeface="+mn-cs"/>
              </a:rPr>
              <a:t>電子煙</a:t>
            </a:r>
            <a:r>
              <a:rPr lang="zh-TW" altLang="en-US" sz="1200" b="0" kern="1200" dirty="0">
                <a:solidFill>
                  <a:schemeClr val="tx1"/>
                </a:solidFill>
                <a:effectLst/>
                <a:latin typeface="微軟正黑體" panose="020B0604030504040204" pitchFamily="34" charset="-120"/>
                <a:ea typeface="微軟正黑體" panose="020B0604030504040204" pitchFamily="34" charset="-120"/>
                <a:cs typeface="+mn-cs"/>
              </a:rPr>
              <a:t>內電池</a:t>
            </a:r>
            <a:r>
              <a:rPr lang="zh-TW" altLang="zh-TW" sz="1200" b="0" kern="1200" dirty="0">
                <a:solidFill>
                  <a:schemeClr val="tx1"/>
                </a:solidFill>
                <a:effectLst/>
                <a:latin typeface="微軟正黑體" panose="020B0604030504040204" pitchFamily="34" charset="-120"/>
                <a:ea typeface="微軟正黑體" panose="020B0604030504040204" pitchFamily="34" charset="-120"/>
                <a:cs typeface="+mn-cs"/>
              </a:rPr>
              <a:t>爆炸</a:t>
            </a:r>
            <a:r>
              <a:rPr lang="zh-TW" altLang="en-US" sz="1200" b="0" kern="1200" dirty="0">
                <a:solidFill>
                  <a:schemeClr val="tx1"/>
                </a:solidFill>
                <a:effectLst/>
                <a:latin typeface="微軟正黑體" panose="020B0604030504040204" pitchFamily="34" charset="-120"/>
                <a:ea typeface="微軟正黑體" panose="020B0604030504040204" pitchFamily="34" charset="-120"/>
                <a:cs typeface="+mn-cs"/>
              </a:rPr>
              <a:t>，</a:t>
            </a:r>
            <a:r>
              <a:rPr lang="zh-TW" altLang="zh-TW" sz="1200" b="0" kern="1200" dirty="0">
                <a:solidFill>
                  <a:schemeClr val="tx1"/>
                </a:solidFill>
                <a:effectLst/>
                <a:latin typeface="微軟正黑體" panose="020B0604030504040204" pitchFamily="34" charset="-120"/>
                <a:ea typeface="微軟正黑體" panose="020B0604030504040204" pitchFamily="34" charset="-120"/>
                <a:cs typeface="+mn-cs"/>
              </a:rPr>
              <a:t>而讓吸食者受重傷的案例。</a:t>
            </a:r>
            <a:endParaRPr lang="en-US" altLang="zh-TW" sz="1200" b="0" kern="1200" dirty="0">
              <a:solidFill>
                <a:schemeClr val="tx1"/>
              </a:solidFill>
              <a:effectLst/>
              <a:latin typeface="微軟正黑體" panose="020B0604030504040204" pitchFamily="34" charset="-120"/>
              <a:ea typeface="微軟正黑體" panose="020B0604030504040204" pitchFamily="34" charset="-120"/>
              <a:cs typeface="+mn-cs"/>
            </a:endParaRPr>
          </a:p>
          <a:p>
            <a:pPr marL="0" marR="0" lvl="0" indent="0" algn="l" defTabSz="914307" rtl="0" eaLnBrk="1" fontAlgn="auto" latinLnBrk="0" hangingPunct="1">
              <a:lnSpc>
                <a:spcPct val="100000"/>
              </a:lnSpc>
              <a:spcBef>
                <a:spcPts val="0"/>
              </a:spcBef>
              <a:spcAft>
                <a:spcPts val="0"/>
              </a:spcAft>
              <a:buClrTx/>
              <a:buSzTx/>
              <a:buFontTx/>
              <a:buNone/>
              <a:tabLst/>
              <a:defRPr/>
            </a:pPr>
            <a:r>
              <a:rPr lang="en-US" altLang="zh-TW" sz="1200" b="0" kern="1200" dirty="0">
                <a:solidFill>
                  <a:schemeClr val="tx1"/>
                </a:solidFill>
                <a:effectLst/>
                <a:latin typeface="微軟正黑體" panose="020B0604030504040204" pitchFamily="34" charset="-120"/>
                <a:ea typeface="微軟正黑體" panose="020B0604030504040204" pitchFamily="34" charset="-120"/>
                <a:cs typeface="+mn-cs"/>
              </a:rPr>
              <a:t>6</a:t>
            </a:r>
            <a:r>
              <a:rPr lang="zh-TW" altLang="en-US" sz="1200" b="0" kern="1200" dirty="0">
                <a:solidFill>
                  <a:schemeClr val="tx1"/>
                </a:solidFill>
                <a:effectLst/>
                <a:latin typeface="微軟正黑體" panose="020B0604030504040204" pitchFamily="34" charset="-120"/>
                <a:ea typeface="微軟正黑體" panose="020B0604030504040204" pitchFamily="34" charset="-120"/>
                <a:cs typeface="+mn-cs"/>
              </a:rPr>
              <a:t>、吸菸、使用電子煙會增加感染</a:t>
            </a:r>
            <a:r>
              <a:rPr lang="en-US" altLang="zh-TW" sz="1200" b="0" kern="1200" dirty="0">
                <a:solidFill>
                  <a:schemeClr val="tx1"/>
                </a:solidFill>
                <a:effectLst/>
                <a:latin typeface="微軟正黑體" panose="020B0604030504040204" pitchFamily="34" charset="-120"/>
                <a:ea typeface="微軟正黑體" panose="020B0604030504040204" pitchFamily="34" charset="-120"/>
                <a:cs typeface="+mn-cs"/>
              </a:rPr>
              <a:t>COVID-19</a:t>
            </a:r>
            <a:r>
              <a:rPr lang="zh-TW" altLang="en-US" sz="1200" b="0" kern="1200" dirty="0">
                <a:solidFill>
                  <a:schemeClr val="tx1"/>
                </a:solidFill>
                <a:effectLst/>
                <a:latin typeface="微軟正黑體" panose="020B0604030504040204" pitchFamily="34" charset="-120"/>
                <a:ea typeface="微軟正黑體" panose="020B0604030504040204" pitchFamily="34" charset="-120"/>
                <a:cs typeface="+mn-cs"/>
              </a:rPr>
              <a:t>的風險，容易感染且更有可能發生重症</a:t>
            </a:r>
            <a:r>
              <a:rPr lang="zh-TW" altLang="zh-TW" sz="1200" b="0" kern="1200" dirty="0">
                <a:solidFill>
                  <a:schemeClr val="tx1"/>
                </a:solidFill>
                <a:effectLst/>
                <a:latin typeface="微軟正黑體" panose="020B0604030504040204" pitchFamily="34" charset="-120"/>
                <a:ea typeface="微軟正黑體" panose="020B0604030504040204" pitchFamily="34" charset="-120"/>
                <a:cs typeface="+mn-cs"/>
              </a:rPr>
              <a:t>。</a:t>
            </a:r>
            <a:endParaRPr lang="en-US" altLang="zh-TW" b="0" dirty="0">
              <a:latin typeface="微軟正黑體" panose="020B0604030504040204" pitchFamily="34" charset="-120"/>
              <a:ea typeface="微軟正黑體" panose="020B0604030504040204" pitchFamily="34" charset="-120"/>
            </a:endParaRPr>
          </a:p>
          <a:p>
            <a:endParaRPr lang="zh-TW" altLang="en-US" dirty="0"/>
          </a:p>
        </p:txBody>
      </p:sp>
      <p:sp>
        <p:nvSpPr>
          <p:cNvPr id="4" name="投影片編號版面配置區 3"/>
          <p:cNvSpPr>
            <a:spLocks noGrp="1"/>
          </p:cNvSpPr>
          <p:nvPr>
            <p:ph type="sldNum" sz="quarter" idx="10"/>
          </p:nvPr>
        </p:nvSpPr>
        <p:spPr/>
        <p:txBody>
          <a:bodyPr/>
          <a:lstStyle/>
          <a:p>
            <a:fld id="{207DE221-07D7-4468-855F-E2F902EA19D2}" type="slidenum">
              <a:rPr lang="zh-TW" altLang="en-US" smtClean="0"/>
              <a:t>8</a:t>
            </a:fld>
            <a:endParaRPr lang="zh-TW" altLang="en-US"/>
          </a:p>
        </p:txBody>
      </p:sp>
    </p:spTree>
    <p:extLst>
      <p:ext uri="{BB962C8B-B14F-4D97-AF65-F5344CB8AC3E}">
        <p14:creationId xmlns:p14="http://schemas.microsoft.com/office/powerpoint/2010/main" val="30307845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latin typeface="微軟正黑體" panose="020B0604030504040204" pitchFamily="34" charset="-120"/>
                <a:ea typeface="微軟正黑體" panose="020B0604030504040204" pitchFamily="34" charset="-120"/>
              </a:rPr>
              <a:t>電子煙加熱煙油時會產生煙霧，含有多種化學物質如尼古丁，重金屬，深入肺部的超細顆粒，致癌物和揮發性有機化 合物在二手煙內，長期暴露會危害身體。 室內空氣中尼古丁及化學微粒會殘留在衣服、地板、家具等物體上，這些化學物質會殘存環境中造成三手煙的危害</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影響自己以及家人的健康</a:t>
            </a:r>
            <a:r>
              <a:rPr lang="zh-TW" altLang="en-US" dirty="0">
                <a:latin typeface="PMingLiU" panose="02020500000000000000" pitchFamily="18" charset="-120"/>
                <a:ea typeface="PMingLiU" panose="02020500000000000000" pitchFamily="18" charset="-120"/>
              </a:rPr>
              <a:t>。</a:t>
            </a:r>
            <a:endParaRPr lang="en-US" altLang="zh-TW" dirty="0">
              <a:latin typeface="微軟正黑體" panose="020B0604030504040204" pitchFamily="34" charset="-120"/>
              <a:ea typeface="微軟正黑體" panose="020B0604030504040204" pitchFamily="34" charset="-120"/>
            </a:endParaRPr>
          </a:p>
          <a:p>
            <a:r>
              <a:rPr lang="zh-TW" altLang="en-US" dirty="0">
                <a:latin typeface="微軟正黑體" panose="020B0604030504040204" pitchFamily="34" charset="-120"/>
                <a:ea typeface="微軟正黑體" panose="020B0604030504040204" pitchFamily="34" charset="-120"/>
              </a:rPr>
              <a:t>研究顯示電子煙液與氣膠中，除已知之有害物質外還發現近</a:t>
            </a:r>
            <a:r>
              <a:rPr lang="en-US" altLang="zh-TW" dirty="0">
                <a:latin typeface="微軟正黑體" panose="020B0604030504040204" pitchFamily="34" charset="-120"/>
                <a:ea typeface="微軟正黑體" panose="020B0604030504040204" pitchFamily="34" charset="-120"/>
              </a:rPr>
              <a:t>2,000</a:t>
            </a:r>
            <a:r>
              <a:rPr lang="zh-TW" altLang="en-US" dirty="0">
                <a:latin typeface="微軟正黑體" panose="020B0604030504040204" pitchFamily="34" charset="-120"/>
                <a:ea typeface="微軟正黑體" panose="020B0604030504040204" pitchFamily="34" charset="-120"/>
              </a:rPr>
              <a:t>種 未知化學物質，對健康影響不明。</a:t>
            </a:r>
          </a:p>
        </p:txBody>
      </p:sp>
      <p:sp>
        <p:nvSpPr>
          <p:cNvPr id="4" name="投影片編號版面配置區 3"/>
          <p:cNvSpPr>
            <a:spLocks noGrp="1"/>
          </p:cNvSpPr>
          <p:nvPr>
            <p:ph type="sldNum" sz="quarter" idx="10"/>
          </p:nvPr>
        </p:nvSpPr>
        <p:spPr/>
        <p:txBody>
          <a:bodyPr/>
          <a:lstStyle/>
          <a:p>
            <a:fld id="{D3096C3C-E67D-4FB5-B54F-F0832B2D4921}" type="slidenum">
              <a:rPr lang="zh-TW" altLang="en-US" smtClean="0"/>
              <a:t>9</a:t>
            </a:fld>
            <a:endParaRPr lang="zh-TW" altLang="en-US"/>
          </a:p>
        </p:txBody>
      </p:sp>
    </p:spTree>
    <p:extLst>
      <p:ext uri="{BB962C8B-B14F-4D97-AF65-F5344CB8AC3E}">
        <p14:creationId xmlns:p14="http://schemas.microsoft.com/office/powerpoint/2010/main" val="24850809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p>
        </p:txBody>
      </p:sp>
      <p:sp>
        <p:nvSpPr>
          <p:cNvPr id="3" name="副標題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按一下以編輯母片副標題樣式</a:t>
            </a:r>
          </a:p>
        </p:txBody>
      </p:sp>
      <p:sp>
        <p:nvSpPr>
          <p:cNvPr id="4" name="日期版面配置區 3"/>
          <p:cNvSpPr>
            <a:spLocks noGrp="1"/>
          </p:cNvSpPr>
          <p:nvPr>
            <p:ph type="dt" sz="half" idx="10"/>
          </p:nvPr>
        </p:nvSpPr>
        <p:spPr/>
        <p:txBody>
          <a:bodyPr/>
          <a:lstStyle/>
          <a:p>
            <a:fld id="{A19AD230-3C11-40A3-8B89-45A0E196F6CF}" type="datetimeFigureOut">
              <a:rPr lang="zh-TW" altLang="en-US" smtClean="0"/>
              <a:t>2023/1/18</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C0AD8254-379B-4058-A0EC-A41351817EB9}" type="slidenum">
              <a:rPr lang="zh-TW" altLang="en-US" smtClean="0"/>
              <a:t>‹#›</a:t>
            </a:fld>
            <a:endParaRPr lang="zh-TW" altLang="en-US"/>
          </a:p>
        </p:txBody>
      </p:sp>
    </p:spTree>
    <p:extLst>
      <p:ext uri="{BB962C8B-B14F-4D97-AF65-F5344CB8AC3E}">
        <p14:creationId xmlns:p14="http://schemas.microsoft.com/office/powerpoint/2010/main" val="2755079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A19AD230-3C11-40A3-8B89-45A0E196F6CF}" type="datetimeFigureOut">
              <a:rPr lang="zh-TW" altLang="en-US" smtClean="0"/>
              <a:t>2023/1/18</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C0AD8254-379B-4058-A0EC-A41351817EB9}" type="slidenum">
              <a:rPr lang="zh-TW" altLang="en-US" smtClean="0"/>
              <a:t>‹#›</a:t>
            </a:fld>
            <a:endParaRPr lang="zh-TW" altLang="en-US"/>
          </a:p>
        </p:txBody>
      </p:sp>
    </p:spTree>
    <p:extLst>
      <p:ext uri="{BB962C8B-B14F-4D97-AF65-F5344CB8AC3E}">
        <p14:creationId xmlns:p14="http://schemas.microsoft.com/office/powerpoint/2010/main" val="11939422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724900" y="365125"/>
            <a:ext cx="2628900" cy="5811838"/>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838200" y="365125"/>
            <a:ext cx="7734300" cy="5811838"/>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A19AD230-3C11-40A3-8B89-45A0E196F6CF}" type="datetimeFigureOut">
              <a:rPr lang="zh-TW" altLang="en-US" smtClean="0"/>
              <a:t>2023/1/18</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C0AD8254-379B-4058-A0EC-A41351817EB9}" type="slidenum">
              <a:rPr lang="zh-TW" altLang="en-US" smtClean="0"/>
              <a:t>‹#›</a:t>
            </a:fld>
            <a:endParaRPr lang="zh-TW" altLang="en-US"/>
          </a:p>
        </p:txBody>
      </p:sp>
    </p:spTree>
    <p:extLst>
      <p:ext uri="{BB962C8B-B14F-4D97-AF65-F5344CB8AC3E}">
        <p14:creationId xmlns:p14="http://schemas.microsoft.com/office/powerpoint/2010/main" val="33133710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A19AD230-3C11-40A3-8B89-45A0E196F6CF}" type="datetimeFigureOut">
              <a:rPr lang="zh-TW" altLang="en-US" smtClean="0"/>
              <a:t>2023/1/18</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C0AD8254-379B-4058-A0EC-A41351817EB9}" type="slidenum">
              <a:rPr lang="zh-TW" altLang="en-US" smtClean="0"/>
              <a:t>‹#›</a:t>
            </a:fld>
            <a:endParaRPr lang="zh-TW" altLang="en-US"/>
          </a:p>
        </p:txBody>
      </p:sp>
    </p:spTree>
    <p:extLst>
      <p:ext uri="{BB962C8B-B14F-4D97-AF65-F5344CB8AC3E}">
        <p14:creationId xmlns:p14="http://schemas.microsoft.com/office/powerpoint/2010/main" val="30463762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p>
        </p:txBody>
      </p:sp>
      <p:sp>
        <p:nvSpPr>
          <p:cNvPr id="3" name="文字版面配置區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p>
            <a:fld id="{A19AD230-3C11-40A3-8B89-45A0E196F6CF}" type="datetimeFigureOut">
              <a:rPr lang="zh-TW" altLang="en-US" smtClean="0"/>
              <a:t>2023/1/18</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C0AD8254-379B-4058-A0EC-A41351817EB9}" type="slidenum">
              <a:rPr lang="zh-TW" altLang="en-US" smtClean="0"/>
              <a:t>‹#›</a:t>
            </a:fld>
            <a:endParaRPr lang="zh-TW" altLang="en-US"/>
          </a:p>
        </p:txBody>
      </p:sp>
    </p:spTree>
    <p:extLst>
      <p:ext uri="{BB962C8B-B14F-4D97-AF65-F5344CB8AC3E}">
        <p14:creationId xmlns:p14="http://schemas.microsoft.com/office/powerpoint/2010/main" val="906310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838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72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p>
            <a:fld id="{A19AD230-3C11-40A3-8B89-45A0E196F6CF}" type="datetimeFigureOut">
              <a:rPr lang="zh-TW" altLang="en-US" smtClean="0"/>
              <a:t>2023/1/18</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C0AD8254-379B-4058-A0EC-A41351817EB9}" type="slidenum">
              <a:rPr lang="zh-TW" altLang="en-US" smtClean="0"/>
              <a:t>‹#›</a:t>
            </a:fld>
            <a:endParaRPr lang="zh-TW" altLang="en-US"/>
          </a:p>
        </p:txBody>
      </p:sp>
    </p:spTree>
    <p:extLst>
      <p:ext uri="{BB962C8B-B14F-4D97-AF65-F5344CB8AC3E}">
        <p14:creationId xmlns:p14="http://schemas.microsoft.com/office/powerpoint/2010/main" val="17162157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839788" y="365125"/>
            <a:ext cx="10515600" cy="1325563"/>
          </a:xfrm>
        </p:spPr>
        <p:txBody>
          <a:bodyPr/>
          <a:lstStyle/>
          <a:p>
            <a:r>
              <a:rPr lang="zh-TW" altLang="en-US"/>
              <a:t>按一下以編輯母片標題樣式</a:t>
            </a:r>
          </a:p>
        </p:txBody>
      </p:sp>
      <p:sp>
        <p:nvSpPr>
          <p:cNvPr id="3" name="文字版面配置區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839788" y="2505075"/>
            <a:ext cx="5157787"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6172200" y="2505075"/>
            <a:ext cx="5183188"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fld id="{A19AD230-3C11-40A3-8B89-45A0E196F6CF}" type="datetimeFigureOut">
              <a:rPr lang="zh-TW" altLang="en-US" smtClean="0"/>
              <a:t>2023/1/18</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C0AD8254-379B-4058-A0EC-A41351817EB9}" type="slidenum">
              <a:rPr lang="zh-TW" altLang="en-US" smtClean="0"/>
              <a:t>‹#›</a:t>
            </a:fld>
            <a:endParaRPr lang="zh-TW" altLang="en-US"/>
          </a:p>
        </p:txBody>
      </p:sp>
    </p:spTree>
    <p:extLst>
      <p:ext uri="{BB962C8B-B14F-4D97-AF65-F5344CB8AC3E}">
        <p14:creationId xmlns:p14="http://schemas.microsoft.com/office/powerpoint/2010/main" val="26234358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fld id="{A19AD230-3C11-40A3-8B89-45A0E196F6CF}" type="datetimeFigureOut">
              <a:rPr lang="zh-TW" altLang="en-US" smtClean="0"/>
              <a:t>2023/1/18</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C0AD8254-379B-4058-A0EC-A41351817EB9}" type="slidenum">
              <a:rPr lang="zh-TW" altLang="en-US" smtClean="0"/>
              <a:t>‹#›</a:t>
            </a:fld>
            <a:endParaRPr lang="zh-TW" altLang="en-US"/>
          </a:p>
        </p:txBody>
      </p:sp>
    </p:spTree>
    <p:extLst>
      <p:ext uri="{BB962C8B-B14F-4D97-AF65-F5344CB8AC3E}">
        <p14:creationId xmlns:p14="http://schemas.microsoft.com/office/powerpoint/2010/main" val="1109797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A19AD230-3C11-40A3-8B89-45A0E196F6CF}" type="datetimeFigureOut">
              <a:rPr lang="zh-TW" altLang="en-US" smtClean="0"/>
              <a:t>2023/1/18</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C0AD8254-379B-4058-A0EC-A41351817EB9}" type="slidenum">
              <a:rPr lang="zh-TW" altLang="en-US" smtClean="0"/>
              <a:t>‹#›</a:t>
            </a:fld>
            <a:endParaRPr lang="zh-TW" altLang="en-US"/>
          </a:p>
        </p:txBody>
      </p:sp>
    </p:spTree>
    <p:extLst>
      <p:ext uri="{BB962C8B-B14F-4D97-AF65-F5344CB8AC3E}">
        <p14:creationId xmlns:p14="http://schemas.microsoft.com/office/powerpoint/2010/main" val="27504244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內容版面配置區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A19AD230-3C11-40A3-8B89-45A0E196F6CF}" type="datetimeFigureOut">
              <a:rPr lang="zh-TW" altLang="en-US" smtClean="0"/>
              <a:t>2023/1/18</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C0AD8254-379B-4058-A0EC-A41351817EB9}" type="slidenum">
              <a:rPr lang="zh-TW" altLang="en-US" smtClean="0"/>
              <a:t>‹#›</a:t>
            </a:fld>
            <a:endParaRPr lang="zh-TW" altLang="en-US"/>
          </a:p>
        </p:txBody>
      </p:sp>
    </p:spTree>
    <p:extLst>
      <p:ext uri="{BB962C8B-B14F-4D97-AF65-F5344CB8AC3E}">
        <p14:creationId xmlns:p14="http://schemas.microsoft.com/office/powerpoint/2010/main" val="42614740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圖片版面配置區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A19AD230-3C11-40A3-8B89-45A0E196F6CF}" type="datetimeFigureOut">
              <a:rPr lang="zh-TW" altLang="en-US" smtClean="0"/>
              <a:t>2023/1/18</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C0AD8254-379B-4058-A0EC-A41351817EB9}" type="slidenum">
              <a:rPr lang="zh-TW" altLang="en-US" smtClean="0"/>
              <a:t>‹#›</a:t>
            </a:fld>
            <a:endParaRPr lang="zh-TW" altLang="en-US"/>
          </a:p>
        </p:txBody>
      </p:sp>
    </p:spTree>
    <p:extLst>
      <p:ext uri="{BB962C8B-B14F-4D97-AF65-F5344CB8AC3E}">
        <p14:creationId xmlns:p14="http://schemas.microsoft.com/office/powerpoint/2010/main" val="21482092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9AD230-3C11-40A3-8B89-45A0E196F6CF}" type="datetimeFigureOut">
              <a:rPr lang="zh-TW" altLang="en-US" smtClean="0"/>
              <a:t>2023/1/18</a:t>
            </a:fld>
            <a:endParaRPr lang="zh-TW" altLang="en-US"/>
          </a:p>
        </p:txBody>
      </p:sp>
      <p:sp>
        <p:nvSpPr>
          <p:cNvPr id="5" name="頁尾版面配置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AD8254-379B-4058-A0EC-A41351817EB9}" type="slidenum">
              <a:rPr lang="zh-TW" altLang="en-US" smtClean="0"/>
              <a:t>‹#›</a:t>
            </a:fld>
            <a:endParaRPr lang="zh-TW" altLang="en-US"/>
          </a:p>
        </p:txBody>
      </p:sp>
    </p:spTree>
    <p:extLst>
      <p:ext uri="{BB962C8B-B14F-4D97-AF65-F5344CB8AC3E}">
        <p14:creationId xmlns:p14="http://schemas.microsoft.com/office/powerpoint/2010/main" val="4047913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hyperlink" Target="https://tw.news.yahoo.com/%E6%A0%A1%E5%9C%92%E5%A5%BD%E4%BA%BA%E7%B7%A3%E7%AF%87-062014980.html"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5.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hyperlink" Target="https://www.youtube.com/watch?v=SDQago0P2O8"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8.xml.rels><?xml version="1.0" encoding="UTF-8" standalone="yes"?>
<Relationships xmlns="http://schemas.openxmlformats.org/package/2006/relationships"><Relationship Id="rId3" Type="http://schemas.openxmlformats.org/officeDocument/2006/relationships/hyperlink" Target="https://www.youtube.com/watch?v=En1GzcOaS94"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39.xml.rels><?xml version="1.0" encoding="UTF-8" standalone="yes"?>
<Relationships xmlns="http://schemas.openxmlformats.org/package/2006/relationships"><Relationship Id="rId3" Type="http://schemas.openxmlformats.org/officeDocument/2006/relationships/hyperlink" Target="https://www.youtube.com/watch?v=nQlNk--7NhI&amp;feature=youtu.be" TargetMode="External"/><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noChangeArrowheads="1"/>
          </p:cNvSpPr>
          <p:nvPr>
            <p:ph type="ctrTitle"/>
          </p:nvPr>
        </p:nvSpPr>
        <p:spPr bwMode="auto">
          <a:xfrm>
            <a:off x="875404" y="2048172"/>
            <a:ext cx="10530531"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None/>
            </a:pPr>
            <a:r>
              <a:rPr lang="zh-TW" altLang="en-US"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菸、酒、檳危害防制宣導教材</a:t>
            </a:r>
            <a:br>
              <a:rPr lang="en-US" altLang="zh-TW"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br>
            <a:r>
              <a:rPr lang="zh-TW" altLang="en-US">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國高中</a:t>
            </a:r>
            <a:r>
              <a:rPr lang="zh-TW" altLang="en-US"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版</a:t>
            </a:r>
            <a:endParaRPr lang="zh-TW" altLang="en-US" sz="60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pic>
        <p:nvPicPr>
          <p:cNvPr id="3" name="圖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48102" y="4941532"/>
            <a:ext cx="1692275" cy="164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標題 1"/>
          <p:cNvSpPr txBox="1">
            <a:spLocks/>
          </p:cNvSpPr>
          <p:nvPr/>
        </p:nvSpPr>
        <p:spPr>
          <a:xfrm>
            <a:off x="342516" y="6034725"/>
            <a:ext cx="3273216" cy="595496"/>
          </a:xfrm>
          <a:prstGeom prst="rect">
            <a:avLst/>
          </a:prstGeom>
          <a:ln>
            <a:miter lim="800000"/>
            <a:headEnd/>
            <a:tailEnd/>
          </a:ln>
        </p:spPr>
        <p:txBody>
          <a:bodyPr>
            <a:normAutofit fontScale="925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rtl="0" eaLnBrk="0" fontAlgn="base" hangingPunct="0">
              <a:spcBef>
                <a:spcPct val="0"/>
              </a:spcBef>
              <a:spcAft>
                <a:spcPct val="0"/>
              </a:spcAft>
              <a:defRPr kumimoji="1" sz="3600">
                <a:solidFill>
                  <a:schemeClr val="tx2"/>
                </a:solidFill>
                <a:latin typeface="+mj-lt"/>
                <a:ea typeface="+mj-ea"/>
                <a:cs typeface="+mj-cs"/>
              </a:defRPr>
            </a:lvl1pPr>
            <a:lvl2pPr algn="ctr" rtl="0" eaLnBrk="0" fontAlgn="base" hangingPunct="0">
              <a:spcBef>
                <a:spcPct val="0"/>
              </a:spcBef>
              <a:spcAft>
                <a:spcPct val="0"/>
              </a:spcAft>
              <a:defRPr kumimoji="1" sz="3600">
                <a:solidFill>
                  <a:schemeClr val="tx2"/>
                </a:solidFill>
                <a:latin typeface="Arial" charset="0"/>
                <a:ea typeface="標楷體" pitchFamily="65" charset="-120"/>
              </a:defRPr>
            </a:lvl2pPr>
            <a:lvl3pPr algn="ctr" rtl="0" eaLnBrk="0" fontAlgn="base" hangingPunct="0">
              <a:spcBef>
                <a:spcPct val="0"/>
              </a:spcBef>
              <a:spcAft>
                <a:spcPct val="0"/>
              </a:spcAft>
              <a:defRPr kumimoji="1" sz="3600">
                <a:solidFill>
                  <a:schemeClr val="tx2"/>
                </a:solidFill>
                <a:latin typeface="Arial" charset="0"/>
                <a:ea typeface="標楷體" pitchFamily="65" charset="-120"/>
              </a:defRPr>
            </a:lvl3pPr>
            <a:lvl4pPr algn="ctr" rtl="0" eaLnBrk="0" fontAlgn="base" hangingPunct="0">
              <a:spcBef>
                <a:spcPct val="0"/>
              </a:spcBef>
              <a:spcAft>
                <a:spcPct val="0"/>
              </a:spcAft>
              <a:defRPr kumimoji="1" sz="3600">
                <a:solidFill>
                  <a:schemeClr val="tx2"/>
                </a:solidFill>
                <a:latin typeface="Arial" charset="0"/>
                <a:ea typeface="標楷體" pitchFamily="65" charset="-120"/>
              </a:defRPr>
            </a:lvl4pPr>
            <a:lvl5pPr algn="ctr" rtl="0" eaLnBrk="0" fontAlgn="base" hangingPunct="0">
              <a:spcBef>
                <a:spcPct val="0"/>
              </a:spcBef>
              <a:spcAft>
                <a:spcPct val="0"/>
              </a:spcAft>
              <a:defRPr kumimoji="1" sz="3600">
                <a:solidFill>
                  <a:schemeClr val="tx2"/>
                </a:solidFill>
                <a:latin typeface="Arial" charset="0"/>
                <a:ea typeface="標楷體" pitchFamily="65" charset="-120"/>
              </a:defRPr>
            </a:lvl5pPr>
            <a:lvl6pPr marL="457200" algn="ctr" rtl="0" fontAlgn="base">
              <a:spcBef>
                <a:spcPct val="0"/>
              </a:spcBef>
              <a:spcAft>
                <a:spcPct val="0"/>
              </a:spcAft>
              <a:defRPr kumimoji="1" sz="3600">
                <a:solidFill>
                  <a:schemeClr val="tx2"/>
                </a:solidFill>
                <a:latin typeface="Arial" charset="0"/>
                <a:ea typeface="標楷體" pitchFamily="65" charset="-120"/>
              </a:defRPr>
            </a:lvl6pPr>
            <a:lvl7pPr marL="914400" algn="ctr" rtl="0" fontAlgn="base">
              <a:spcBef>
                <a:spcPct val="0"/>
              </a:spcBef>
              <a:spcAft>
                <a:spcPct val="0"/>
              </a:spcAft>
              <a:defRPr kumimoji="1" sz="3600">
                <a:solidFill>
                  <a:schemeClr val="tx2"/>
                </a:solidFill>
                <a:latin typeface="Arial" charset="0"/>
                <a:ea typeface="標楷體" pitchFamily="65" charset="-120"/>
              </a:defRPr>
            </a:lvl7pPr>
            <a:lvl8pPr marL="1371600" algn="ctr" rtl="0" fontAlgn="base">
              <a:spcBef>
                <a:spcPct val="0"/>
              </a:spcBef>
              <a:spcAft>
                <a:spcPct val="0"/>
              </a:spcAft>
              <a:defRPr kumimoji="1" sz="3600">
                <a:solidFill>
                  <a:schemeClr val="tx2"/>
                </a:solidFill>
                <a:latin typeface="Arial" charset="0"/>
                <a:ea typeface="標楷體" pitchFamily="65" charset="-120"/>
              </a:defRPr>
            </a:lvl8pPr>
            <a:lvl9pPr marL="1828800" algn="ctr" rtl="0" fontAlgn="base">
              <a:spcBef>
                <a:spcPct val="0"/>
              </a:spcBef>
              <a:spcAft>
                <a:spcPct val="0"/>
              </a:spcAft>
              <a:defRPr kumimoji="1" sz="3600">
                <a:solidFill>
                  <a:schemeClr val="tx2"/>
                </a:solidFill>
                <a:latin typeface="Arial" charset="0"/>
                <a:ea typeface="標楷體" pitchFamily="65" charset="-120"/>
              </a:defRPr>
            </a:lvl9pPr>
          </a:lstStyle>
          <a:p>
            <a:pPr eaLnBrk="1" fontAlgn="auto" hangingPunct="1">
              <a:spcAft>
                <a:spcPts val="0"/>
              </a:spcAft>
              <a:defRPr/>
            </a:pPr>
            <a:r>
              <a:rPr lang="zh-TW" altLang="en-US" sz="2800" b="1" u="sng" spc="50" dirty="0">
                <a:ln w="11430"/>
                <a:solidFill>
                  <a:srgbClr val="FF6600"/>
                </a:solidFill>
                <a:latin typeface="微軟正黑體" panose="020B0604030504040204" pitchFamily="34" charset="-120"/>
                <a:ea typeface="微軟正黑體" panose="020B0604030504040204" pitchFamily="34" charset="-120"/>
              </a:rPr>
              <a:t>桃園市政府衛生局製</a:t>
            </a:r>
          </a:p>
        </p:txBody>
      </p:sp>
    </p:spTree>
    <p:extLst>
      <p:ext uri="{BB962C8B-B14F-4D97-AF65-F5344CB8AC3E}">
        <p14:creationId xmlns:p14="http://schemas.microsoft.com/office/powerpoint/2010/main" val="32786035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3"/>
          <a:stretch>
            <a:fillRect/>
          </a:stretch>
        </p:blipFill>
        <p:spPr>
          <a:xfrm>
            <a:off x="4471792" y="0"/>
            <a:ext cx="7720208" cy="6175332"/>
          </a:xfrm>
          <a:prstGeom prst="rect">
            <a:avLst/>
          </a:prstGeom>
        </p:spPr>
      </p:pic>
      <p:sp>
        <p:nvSpPr>
          <p:cNvPr id="2" name="文字方塊 1"/>
          <p:cNvSpPr txBox="1"/>
          <p:nvPr/>
        </p:nvSpPr>
        <p:spPr>
          <a:xfrm>
            <a:off x="222173" y="163096"/>
            <a:ext cx="4111831" cy="1569660"/>
          </a:xfrm>
          <a:prstGeom prst="rect">
            <a:avLst/>
          </a:prstGeom>
          <a:ln w="38100">
            <a:solidFill>
              <a:schemeClr val="accent5">
                <a:lumMod val="75000"/>
              </a:schemeClr>
            </a:solidFill>
          </a:ln>
        </p:spPr>
        <p:style>
          <a:lnRef idx="2">
            <a:schemeClr val="accent1"/>
          </a:lnRef>
          <a:fillRef idx="1">
            <a:schemeClr val="lt1"/>
          </a:fillRef>
          <a:effectRef idx="0">
            <a:schemeClr val="accent1"/>
          </a:effectRef>
          <a:fontRef idx="minor">
            <a:schemeClr val="dk1"/>
          </a:fontRef>
        </p:style>
        <p:txBody>
          <a:bodyPr wrap="square">
            <a:spAutoFit/>
          </a:bodyPr>
          <a:lstStyle/>
          <a:p>
            <a:pPr>
              <a:defRPr/>
            </a:pPr>
            <a:r>
              <a:rPr lang="zh-TW" altLang="en-US" sz="3200" b="1" dirty="0">
                <a:solidFill>
                  <a:srgbClr val="000000"/>
                </a:solidFill>
                <a:latin typeface="微軟正黑體" panose="020B0604030504040204" pitchFamily="34" charset="-120"/>
                <a:ea typeface="微軟正黑體" panose="020B0604030504040204" pitchFamily="34" charset="-120"/>
              </a:rPr>
              <a:t>多種口味的「電子果汁或維他命棒」都是電子煙</a:t>
            </a:r>
            <a:r>
              <a:rPr lang="en-US" altLang="zh-TW" sz="3200" b="1" dirty="0">
                <a:solidFill>
                  <a:srgbClr val="000000"/>
                </a:solidFill>
                <a:latin typeface="微軟正黑體" panose="020B0604030504040204" pitchFamily="34" charset="-120"/>
                <a:ea typeface="微軟正黑體" panose="020B0604030504040204" pitchFamily="34" charset="-120"/>
              </a:rPr>
              <a:t>!!!</a:t>
            </a:r>
          </a:p>
        </p:txBody>
      </p:sp>
      <p:sp>
        <p:nvSpPr>
          <p:cNvPr id="4" name="投影片編號版面配置區 3"/>
          <p:cNvSpPr>
            <a:spLocks noGrp="1"/>
          </p:cNvSpPr>
          <p:nvPr>
            <p:ph type="sldNum" sz="quarter" idx="12"/>
          </p:nvPr>
        </p:nvSpPr>
        <p:spPr/>
        <p:txBody>
          <a:bodyPr/>
          <a:lstStyle/>
          <a:p>
            <a:pPr>
              <a:defRPr/>
            </a:pPr>
            <a:fld id="{731BE8F9-D234-4528-906E-F52D8795C048}" type="slidenum">
              <a:rPr lang="en-US" altLang="zh-TW" smtClean="0"/>
              <a:pPr>
                <a:defRPr/>
              </a:pPr>
              <a:t>10</a:t>
            </a:fld>
            <a:endParaRPr lang="en-US" altLang="zh-TW"/>
          </a:p>
        </p:txBody>
      </p:sp>
      <p:sp>
        <p:nvSpPr>
          <p:cNvPr id="6" name="文字方塊 5"/>
          <p:cNvSpPr txBox="1"/>
          <p:nvPr/>
        </p:nvSpPr>
        <p:spPr>
          <a:xfrm>
            <a:off x="37577" y="6456148"/>
            <a:ext cx="5927074" cy="338554"/>
          </a:xfrm>
          <a:prstGeom prst="rect">
            <a:avLst/>
          </a:prstGeom>
          <a:noFill/>
        </p:spPr>
        <p:txBody>
          <a:bodyPr wrap="square" rtlCol="0">
            <a:spAutoFit/>
          </a:bodyPr>
          <a:lstStyle/>
          <a:p>
            <a:r>
              <a:rPr lang="zh-TW" altLang="en-US" sz="1600" b="1" dirty="0">
                <a:latin typeface="微軟正黑體" panose="020B0604030504040204" pitchFamily="34" charset="-120"/>
                <a:ea typeface="微軟正黑體" panose="020B0604030504040204" pitchFamily="34" charset="-120"/>
              </a:rPr>
              <a:t>資料來源</a:t>
            </a:r>
            <a:r>
              <a:rPr lang="en-US" altLang="zh-TW" sz="1600" b="1" dirty="0">
                <a:latin typeface="微軟正黑體" panose="020B0604030504040204" pitchFamily="34" charset="-120"/>
                <a:ea typeface="微軟正黑體" panose="020B0604030504040204" pitchFamily="34" charset="-120"/>
              </a:rPr>
              <a:t>:</a:t>
            </a:r>
            <a:r>
              <a:rPr lang="zh-TW" altLang="en-US" sz="1600" b="1" dirty="0">
                <a:latin typeface="微軟正黑體" panose="020B0604030504040204" pitchFamily="34" charset="-120"/>
                <a:ea typeface="微軟正黑體" panose="020B0604030504040204" pitchFamily="34" charset="-120"/>
              </a:rPr>
              <a:t>國民健康署電子菸、加熱菸危害主題專區</a:t>
            </a:r>
          </a:p>
        </p:txBody>
      </p:sp>
      <p:sp>
        <p:nvSpPr>
          <p:cNvPr id="7" name="矩形: 圓角 6">
            <a:extLst>
              <a:ext uri="{FF2B5EF4-FFF2-40B4-BE49-F238E27FC236}">
                <a16:creationId xmlns:a16="http://schemas.microsoft.com/office/drawing/2014/main" id="{D613D8E5-DD44-4693-B2AE-2699F52A4F0C}"/>
              </a:ext>
            </a:extLst>
          </p:cNvPr>
          <p:cNvSpPr/>
          <p:nvPr/>
        </p:nvSpPr>
        <p:spPr>
          <a:xfrm>
            <a:off x="438410" y="2971496"/>
            <a:ext cx="3895594" cy="1352811"/>
          </a:xfrm>
          <a:prstGeom prst="round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400" b="1" dirty="0">
                <a:solidFill>
                  <a:schemeClr val="tx1"/>
                </a:solidFill>
                <a:latin typeface="微軟正黑體" panose="020B0604030504040204" pitchFamily="34" charset="-120"/>
                <a:ea typeface="微軟正黑體" panose="020B0604030504040204" pitchFamily="34" charset="-120"/>
              </a:rPr>
              <a:t>世界衛生組織（</a:t>
            </a:r>
            <a:r>
              <a:rPr lang="en-US" altLang="zh-TW" sz="2400" b="1" dirty="0">
                <a:solidFill>
                  <a:schemeClr val="tx1"/>
                </a:solidFill>
                <a:latin typeface="微軟正黑體" panose="020B0604030504040204" pitchFamily="34" charset="-120"/>
                <a:ea typeface="微軟正黑體" panose="020B0604030504040204" pitchFamily="34" charset="-120"/>
              </a:rPr>
              <a:t>WHO</a:t>
            </a:r>
            <a:r>
              <a:rPr lang="zh-TW" altLang="en-US" sz="2400" b="1" dirty="0">
                <a:solidFill>
                  <a:schemeClr val="tx1"/>
                </a:solidFill>
                <a:latin typeface="微軟正黑體" panose="020B0604030504040204" pitchFamily="34" charset="-120"/>
                <a:ea typeface="微軟正黑體" panose="020B0604030504040204" pitchFamily="34" charset="-120"/>
              </a:rPr>
              <a:t>）指出，任何形式的菸品或電子煙都是有害的</a:t>
            </a:r>
            <a:r>
              <a:rPr lang="en-US" altLang="zh-TW" sz="2400" b="1" dirty="0">
                <a:solidFill>
                  <a:schemeClr val="tx1"/>
                </a:solidFill>
                <a:latin typeface="微軟正黑體" panose="020B0604030504040204" pitchFamily="34" charset="-120"/>
                <a:ea typeface="微軟正黑體" panose="020B0604030504040204" pitchFamily="34" charset="-120"/>
              </a:rPr>
              <a:t>!!!</a:t>
            </a:r>
            <a:endParaRPr lang="zh-TW" altLang="en-US" sz="2400" b="1" dirty="0">
              <a:solidFill>
                <a:schemeClr val="tx1"/>
              </a:solidFill>
              <a:latin typeface="微軟正黑體" panose="020B0604030504040204" pitchFamily="34" charset="-120"/>
              <a:ea typeface="微軟正黑體" panose="020B0604030504040204" pitchFamily="34" charset="-120"/>
            </a:endParaRPr>
          </a:p>
        </p:txBody>
      </p:sp>
      <p:sp>
        <p:nvSpPr>
          <p:cNvPr id="3" name="禁止標誌 2">
            <a:extLst>
              <a:ext uri="{FF2B5EF4-FFF2-40B4-BE49-F238E27FC236}">
                <a16:creationId xmlns:a16="http://schemas.microsoft.com/office/drawing/2014/main" id="{CD27C805-619A-4044-A837-04F3AA7B4B72}"/>
              </a:ext>
            </a:extLst>
          </p:cNvPr>
          <p:cNvSpPr/>
          <p:nvPr/>
        </p:nvSpPr>
        <p:spPr>
          <a:xfrm>
            <a:off x="37577" y="2435391"/>
            <a:ext cx="801666" cy="739036"/>
          </a:xfrm>
          <a:prstGeom prst="noSmoking">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Tree>
    <p:extLst>
      <p:ext uri="{BB962C8B-B14F-4D97-AF65-F5344CB8AC3E}">
        <p14:creationId xmlns:p14="http://schemas.microsoft.com/office/powerpoint/2010/main" val="8606089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投影片編號版面配置區 3"/>
          <p:cNvSpPr>
            <a:spLocks noGrp="1"/>
          </p:cNvSpPr>
          <p:nvPr>
            <p:ph type="sldNum" sz="quarter" idx="12"/>
          </p:nvPr>
        </p:nvSpPr>
        <p:spPr bwMode="auto">
          <a:xfrm>
            <a:off x="2035175" y="787401"/>
            <a:ext cx="58578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b="1">
                <a:solidFill>
                  <a:schemeClr val="tx1"/>
                </a:solidFill>
                <a:latin typeface="Arial" panose="020B0604020202020204" pitchFamily="34" charset="0"/>
                <a:ea typeface="新細明體" panose="02020500000000000000" pitchFamily="18" charset="-120"/>
              </a:defRPr>
            </a:lvl1pPr>
            <a:lvl2pPr marL="742950" indent="-285750">
              <a:defRPr b="1">
                <a:solidFill>
                  <a:schemeClr val="tx1"/>
                </a:solidFill>
                <a:latin typeface="Arial" panose="020B0604020202020204" pitchFamily="34" charset="0"/>
                <a:ea typeface="新細明體" panose="02020500000000000000" pitchFamily="18" charset="-120"/>
              </a:defRPr>
            </a:lvl2pPr>
            <a:lvl3pPr marL="1143000" indent="-228600">
              <a:defRPr b="1">
                <a:solidFill>
                  <a:schemeClr val="tx1"/>
                </a:solidFill>
                <a:latin typeface="Arial" panose="020B0604020202020204" pitchFamily="34" charset="0"/>
                <a:ea typeface="新細明體" panose="02020500000000000000" pitchFamily="18" charset="-120"/>
              </a:defRPr>
            </a:lvl3pPr>
            <a:lvl4pPr marL="1600200" indent="-228600">
              <a:defRPr b="1">
                <a:solidFill>
                  <a:schemeClr val="tx1"/>
                </a:solidFill>
                <a:latin typeface="Arial" panose="020B0604020202020204" pitchFamily="34" charset="0"/>
                <a:ea typeface="新細明體" panose="02020500000000000000" pitchFamily="18" charset="-120"/>
              </a:defRPr>
            </a:lvl4pPr>
            <a:lvl5pPr marL="2057400" indent="-228600">
              <a:defRPr b="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新細明體" panose="02020500000000000000" pitchFamily="18" charset="-120"/>
              </a:defRPr>
            </a:lvl9pPr>
          </a:lstStyle>
          <a:p>
            <a:fld id="{1E6C8928-EE18-4580-B7B0-47A060A23BD2}" type="slidenum">
              <a:rPr lang="zh-TW" altLang="en-US" sz="1000" b="0">
                <a:solidFill>
                  <a:srgbClr val="FEFFFF"/>
                </a:solidFill>
                <a:latin typeface="Garamond" panose="02020404030301010803" pitchFamily="18" charset="0"/>
              </a:rPr>
              <a:pPr/>
              <a:t>11</a:t>
            </a:fld>
            <a:endParaRPr lang="zh-TW" altLang="en-US" sz="1000" b="0">
              <a:solidFill>
                <a:srgbClr val="FEFFFF"/>
              </a:solidFill>
              <a:latin typeface="Garamond" panose="02020404030301010803" pitchFamily="18" charset="0"/>
            </a:endParaRPr>
          </a:p>
        </p:txBody>
      </p:sp>
      <p:sp>
        <p:nvSpPr>
          <p:cNvPr id="6" name="Rectangle 2"/>
          <p:cNvSpPr txBox="1">
            <a:spLocks noChangeArrowheads="1"/>
          </p:cNvSpPr>
          <p:nvPr/>
        </p:nvSpPr>
        <p:spPr>
          <a:xfrm>
            <a:off x="0" y="0"/>
            <a:ext cx="12192000" cy="850441"/>
          </a:xfrm>
          <a:prstGeom prst="rect">
            <a:avLst/>
          </a:prstGeom>
          <a:solidFill>
            <a:srgbClr val="593660"/>
          </a:solidFill>
          <a:ln>
            <a:noFill/>
          </a:ln>
        </p:spPr>
        <p:style>
          <a:lnRef idx="1">
            <a:schemeClr val="accent4"/>
          </a:lnRef>
          <a:fillRef idx="2">
            <a:schemeClr val="accent4"/>
          </a:fillRef>
          <a:effectRef idx="1">
            <a:schemeClr val="accent4"/>
          </a:effectRef>
          <a:fontRef idx="minor">
            <a:schemeClr val="dk1"/>
          </a:fontRef>
        </p:style>
        <p:txBody>
          <a:bodyPr>
            <a:normAutofit fontScale="975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defRPr/>
            </a:pPr>
            <a:r>
              <a:rPr lang="zh-TW" altLang="en-US" sz="4500" dirty="0">
                <a:solidFill>
                  <a:schemeClr val="bg1"/>
                </a:solidFill>
                <a:latin typeface="微軟正黑體" panose="020B0604030504040204" pitchFamily="34" charset="-120"/>
                <a:ea typeface="微軟正黑體" panose="020B0604030504040204" pitchFamily="34" charset="-120"/>
              </a:rPr>
              <a:t>校園好人緣篇</a:t>
            </a:r>
            <a:endParaRPr lang="en-US" altLang="zh-TW" dirty="0">
              <a:latin typeface="微軟正黑體" panose="020B0604030504040204" pitchFamily="34" charset="-120"/>
              <a:ea typeface="微軟正黑體" panose="020B0604030504040204" pitchFamily="34" charset="-120"/>
            </a:endParaRPr>
          </a:p>
        </p:txBody>
      </p:sp>
      <p:pic>
        <p:nvPicPr>
          <p:cNvPr id="18439" name="圖片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2126" y="969963"/>
            <a:ext cx="1312862"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圖片 2">
            <a:hlinkClick r:id="rId4"/>
            <a:extLst>
              <a:ext uri="{FF2B5EF4-FFF2-40B4-BE49-F238E27FC236}">
                <a16:creationId xmlns:a16="http://schemas.microsoft.com/office/drawing/2014/main" id="{BCA0E869-8488-4714-A9DA-158999AA5336}"/>
              </a:ext>
            </a:extLst>
          </p:cNvPr>
          <p:cNvPicPr>
            <a:picLocks noChangeAspect="1"/>
          </p:cNvPicPr>
          <p:nvPr/>
        </p:nvPicPr>
        <p:blipFill>
          <a:blip r:embed="rId5"/>
          <a:stretch>
            <a:fillRect/>
          </a:stretch>
        </p:blipFill>
        <p:spPr>
          <a:xfrm>
            <a:off x="1723626" y="1670197"/>
            <a:ext cx="8744748" cy="4400402"/>
          </a:xfrm>
          <a:prstGeom prst="rect">
            <a:avLst/>
          </a:prstGeom>
        </p:spPr>
      </p:pic>
      <p:sp>
        <p:nvSpPr>
          <p:cNvPr id="7" name="文字方塊 6">
            <a:extLst>
              <a:ext uri="{FF2B5EF4-FFF2-40B4-BE49-F238E27FC236}">
                <a16:creationId xmlns:a16="http://schemas.microsoft.com/office/drawing/2014/main" id="{2B5C9036-D3A7-405B-B9B9-B8D8EABC7836}"/>
              </a:ext>
            </a:extLst>
          </p:cNvPr>
          <p:cNvSpPr txBox="1"/>
          <p:nvPr/>
        </p:nvSpPr>
        <p:spPr>
          <a:xfrm>
            <a:off x="37577" y="6456148"/>
            <a:ext cx="5927074" cy="338554"/>
          </a:xfrm>
          <a:prstGeom prst="rect">
            <a:avLst/>
          </a:prstGeom>
          <a:noFill/>
        </p:spPr>
        <p:txBody>
          <a:bodyPr wrap="square" rtlCol="0">
            <a:spAutoFit/>
          </a:bodyPr>
          <a:lstStyle/>
          <a:p>
            <a:r>
              <a:rPr lang="zh-TW" altLang="en-US" sz="1600" b="1" dirty="0">
                <a:latin typeface="微軟正黑體" panose="020B0604030504040204" pitchFamily="34" charset="-120"/>
                <a:ea typeface="微軟正黑體" panose="020B0604030504040204" pitchFamily="34" charset="-120"/>
              </a:rPr>
              <a:t>資料來源</a:t>
            </a:r>
            <a:r>
              <a:rPr lang="en-US" altLang="zh-TW" sz="1600" b="1" dirty="0">
                <a:latin typeface="微軟正黑體" panose="020B0604030504040204" pitchFamily="34" charset="-120"/>
                <a:ea typeface="微軟正黑體" panose="020B0604030504040204" pitchFamily="34" charset="-120"/>
              </a:rPr>
              <a:t>:</a:t>
            </a:r>
            <a:r>
              <a:rPr lang="zh-TW" altLang="en-US" sz="1600" b="1" dirty="0">
                <a:latin typeface="微軟正黑體" panose="020B0604030504040204" pitchFamily="34" charset="-120"/>
                <a:ea typeface="微軟正黑體" panose="020B0604030504040204" pitchFamily="34" charset="-120"/>
              </a:rPr>
              <a:t>國民健康署電子菸、加熱菸危害主題專區</a:t>
            </a:r>
          </a:p>
        </p:txBody>
      </p:sp>
    </p:spTree>
    <p:extLst>
      <p:ext uri="{BB962C8B-B14F-4D97-AF65-F5344CB8AC3E}">
        <p14:creationId xmlns:p14="http://schemas.microsoft.com/office/powerpoint/2010/main" val="21671508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2699252"/>
            <a:ext cx="10515600" cy="1223043"/>
          </a:xfrm>
          <a:solidFill>
            <a:srgbClr val="593660"/>
          </a:solidFill>
        </p:spPr>
        <p:txBody>
          <a:bodyPr/>
          <a:lstStyle/>
          <a:p>
            <a:r>
              <a:rPr lang="zh-TW" altLang="en-US" dirty="0">
                <a:solidFill>
                  <a:schemeClr val="bg1"/>
                </a:solidFill>
                <a:latin typeface="微軟正黑體" panose="020B0604030504040204" pitchFamily="34" charset="-120"/>
                <a:ea typeface="微軟正黑體" panose="020B0604030504040204" pitchFamily="34" charset="-120"/>
              </a:rPr>
              <a:t>有關青少年菸害防制相關法規</a:t>
            </a:r>
          </a:p>
        </p:txBody>
      </p:sp>
    </p:spTree>
    <p:extLst>
      <p:ext uri="{BB962C8B-B14F-4D97-AF65-F5344CB8AC3E}">
        <p14:creationId xmlns:p14="http://schemas.microsoft.com/office/powerpoint/2010/main" val="27726748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0"/>
            <a:ext cx="12192000" cy="897924"/>
          </a:xfrm>
          <a:solidFill>
            <a:srgbClr val="593660"/>
          </a:solidFill>
        </p:spPr>
        <p:txBody>
          <a:bodyPr>
            <a:normAutofit fontScale="90000"/>
          </a:bodyPr>
          <a:lstStyle/>
          <a:p>
            <a:br>
              <a:rPr lang="en-US" altLang="zh-TW" sz="3200" b="1" dirty="0">
                <a:latin typeface="Times New Roman" panose="02020603050405020304" pitchFamily="18" charset="0"/>
                <a:ea typeface="標楷體" panose="03000509000000000000" pitchFamily="65" charset="-120"/>
                <a:cs typeface="Times New Roman" panose="02020603050405020304" pitchFamily="18" charset="0"/>
              </a:rPr>
            </a:br>
            <a:br>
              <a:rPr lang="en-US" altLang="zh-TW" sz="3200" b="1" dirty="0">
                <a:latin typeface="Times New Roman" panose="02020603050405020304" pitchFamily="18" charset="0"/>
                <a:ea typeface="標楷體" panose="03000509000000000000" pitchFamily="65" charset="-120"/>
                <a:cs typeface="Times New Roman" panose="02020603050405020304" pitchFamily="18" charset="0"/>
              </a:rPr>
            </a:br>
            <a:br>
              <a:rPr lang="en-US" altLang="zh-TW" sz="3200" b="1" dirty="0">
                <a:latin typeface="Times New Roman" panose="02020603050405020304" pitchFamily="18" charset="0"/>
                <a:ea typeface="標楷體" panose="03000509000000000000" pitchFamily="65" charset="-120"/>
                <a:cs typeface="Times New Roman" panose="02020603050405020304" pitchFamily="18" charset="0"/>
              </a:rPr>
            </a:br>
            <a:r>
              <a:rPr lang="zh-TW" altLang="zh-TW" sz="4900"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桃園市電子煙危害防制自治條例</a:t>
            </a:r>
            <a:br>
              <a:rPr lang="zh-TW" altLang="en-US" sz="4900" b="1" dirty="0">
                <a:latin typeface="Times New Roman" panose="02020603050405020304" pitchFamily="18" charset="0"/>
                <a:ea typeface="標楷體" panose="03000509000000000000" pitchFamily="65" charset="-120"/>
                <a:cs typeface="Times New Roman" panose="02020603050405020304" pitchFamily="18" charset="0"/>
              </a:rPr>
            </a:br>
            <a:br>
              <a:rPr lang="zh-TW" altLang="en-US" dirty="0"/>
            </a:br>
            <a:endParaRPr lang="zh-TW" altLang="en-US" dirty="0"/>
          </a:p>
        </p:txBody>
      </p:sp>
      <p:sp>
        <p:nvSpPr>
          <p:cNvPr id="3" name="內容版面配置區 2"/>
          <p:cNvSpPr>
            <a:spLocks noGrp="1"/>
          </p:cNvSpPr>
          <p:nvPr>
            <p:ph idx="1"/>
          </p:nvPr>
        </p:nvSpPr>
        <p:spPr>
          <a:xfrm>
            <a:off x="199469" y="1066367"/>
            <a:ext cx="11793061" cy="5647254"/>
          </a:xfrm>
        </p:spPr>
        <p:txBody>
          <a:bodyPr>
            <a:normAutofit fontScale="40000" lnSpcReduction="20000"/>
          </a:bodyPr>
          <a:lstStyle/>
          <a:p>
            <a:pPr marL="0" lvl="0" indent="0">
              <a:spcAft>
                <a:spcPts val="0"/>
              </a:spcAft>
              <a:buNone/>
            </a:pPr>
            <a:r>
              <a:rPr lang="en-US" altLang="zh-TW" sz="7000" b="1" kern="100" dirty="0">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zh-TW" sz="7000" b="1" kern="100" dirty="0">
                <a:latin typeface="微軟正黑體" panose="020B0604030504040204" pitchFamily="34" charset="-120"/>
                <a:ea typeface="微軟正黑體" panose="020B0604030504040204" pitchFamily="34" charset="-120"/>
                <a:cs typeface="Times New Roman" panose="02020603050405020304" pitchFamily="18" charset="0"/>
              </a:rPr>
              <a:t>未滿</a:t>
            </a:r>
            <a:r>
              <a:rPr lang="en-US" altLang="zh-TW" sz="7000" b="1" kern="100" dirty="0">
                <a:latin typeface="微軟正黑體" panose="020B0604030504040204" pitchFamily="34" charset="-120"/>
                <a:ea typeface="微軟正黑體" panose="020B0604030504040204" pitchFamily="34" charset="-120"/>
                <a:cs typeface="Times New Roman" panose="02020603050405020304" pitchFamily="18" charset="0"/>
              </a:rPr>
              <a:t>18</a:t>
            </a:r>
            <a:r>
              <a:rPr lang="zh-TW" altLang="zh-TW" sz="7000" b="1" kern="100" dirty="0">
                <a:latin typeface="微軟正黑體" panose="020B0604030504040204" pitchFamily="34" charset="-120"/>
                <a:ea typeface="微軟正黑體" panose="020B0604030504040204" pitchFamily="34" charset="-120"/>
                <a:cs typeface="Times New Roman" panose="02020603050405020304" pitchFamily="18" charset="0"/>
              </a:rPr>
              <a:t>歲者，不得吸食</a:t>
            </a:r>
            <a:r>
              <a:rPr lang="zh-TW" altLang="en-US" sz="7000" b="1" kern="100" dirty="0">
                <a:latin typeface="微軟正黑體" panose="020B0604030504040204" pitchFamily="34" charset="-120"/>
                <a:ea typeface="微軟正黑體" panose="020B0604030504040204" pitchFamily="34" charset="-120"/>
                <a:cs typeface="Times New Roman" panose="02020603050405020304" pitchFamily="18" charset="0"/>
              </a:rPr>
              <a:t>及持有</a:t>
            </a:r>
            <a:r>
              <a:rPr lang="zh-TW" altLang="zh-TW" sz="7000" b="1" kern="100" dirty="0">
                <a:latin typeface="微軟正黑體" panose="020B0604030504040204" pitchFamily="34" charset="-120"/>
                <a:ea typeface="微軟正黑體" panose="020B0604030504040204" pitchFamily="34" charset="-120"/>
                <a:cs typeface="Times New Roman" panose="02020603050405020304" pitchFamily="18" charset="0"/>
              </a:rPr>
              <a:t>電子煙</a:t>
            </a:r>
            <a:endParaRPr lang="en-US" altLang="zh-TW" sz="7000" b="1" kern="100" dirty="0">
              <a:latin typeface="微軟正黑體" panose="020B0604030504040204" pitchFamily="34" charset="-120"/>
              <a:ea typeface="微軟正黑體" panose="020B0604030504040204" pitchFamily="34" charset="-120"/>
              <a:cs typeface="Times New Roman" panose="02020603050405020304" pitchFamily="18" charset="0"/>
            </a:endParaRPr>
          </a:p>
          <a:p>
            <a:pPr marL="0" lvl="0" indent="0">
              <a:lnSpc>
                <a:spcPct val="120000"/>
              </a:lnSpc>
              <a:spcAft>
                <a:spcPts val="0"/>
              </a:spcAft>
              <a:buNone/>
            </a:pPr>
            <a:r>
              <a:rPr lang="zh-TW" altLang="zh-TW" sz="7000" kern="100" dirty="0">
                <a:latin typeface="微軟正黑體" panose="020B0604030504040204" pitchFamily="34" charset="-120"/>
                <a:ea typeface="微軟正黑體" panose="020B0604030504040204" pitchFamily="34" charset="-120"/>
                <a:cs typeface="Times New Roman" panose="02020603050405020304" pitchFamily="18" charset="0"/>
              </a:rPr>
              <a:t>未滿</a:t>
            </a:r>
            <a:r>
              <a:rPr lang="en-US" altLang="zh-TW" sz="7000" kern="100" dirty="0">
                <a:latin typeface="微軟正黑體" panose="020B0604030504040204" pitchFamily="34" charset="-120"/>
                <a:ea typeface="微軟正黑體" panose="020B0604030504040204" pitchFamily="34" charset="-120"/>
                <a:cs typeface="Times New Roman" panose="02020603050405020304" pitchFamily="18" charset="0"/>
              </a:rPr>
              <a:t>18</a:t>
            </a:r>
            <a:r>
              <a:rPr lang="zh-TW" altLang="zh-TW" sz="7000" kern="100" dirty="0">
                <a:latin typeface="微軟正黑體" panose="020B0604030504040204" pitchFamily="34" charset="-120"/>
                <a:ea typeface="微軟正黑體" panose="020B0604030504040204" pitchFamily="34" charset="-120"/>
                <a:cs typeface="Times New Roman" panose="02020603050405020304" pitchFamily="18" charset="0"/>
              </a:rPr>
              <a:t>歲者，不得吸食、持有電子煙或持有與電子煙相關器物，</a:t>
            </a:r>
            <a:r>
              <a:rPr lang="zh-TW" altLang="zh-TW" sz="7000" b="1" kern="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違者應令其接受戒菸教育，無正當理由未依通知接受戒菸教育者，處新臺幣</a:t>
            </a:r>
            <a:r>
              <a:rPr lang="en-US" altLang="zh-TW" sz="7000" b="1" kern="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2,000</a:t>
            </a:r>
            <a:r>
              <a:rPr lang="zh-TW" altLang="zh-TW" sz="7000" b="1" kern="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元以上</a:t>
            </a:r>
            <a:r>
              <a:rPr lang="en-US" altLang="zh-TW" sz="7000" b="1" kern="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zh-TW" sz="7000" b="1" kern="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萬元以下罰鍰。</a:t>
            </a:r>
            <a:endParaRPr lang="en-US" altLang="zh-TW" sz="7000" b="1" kern="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0" lvl="0" indent="0">
              <a:spcAft>
                <a:spcPts val="0"/>
              </a:spcAft>
              <a:buNone/>
            </a:pPr>
            <a:endParaRPr lang="en-US" altLang="zh-TW" sz="7000" kern="100" dirty="0">
              <a:latin typeface="微軟正黑體" panose="020B0604030504040204" pitchFamily="34" charset="-120"/>
              <a:ea typeface="微軟正黑體" panose="020B0604030504040204" pitchFamily="34" charset="-120"/>
              <a:cs typeface="Times New Roman" panose="02020603050405020304" pitchFamily="18" charset="0"/>
            </a:endParaRPr>
          </a:p>
          <a:p>
            <a:pPr marL="0" lvl="0" indent="0">
              <a:spcAft>
                <a:spcPts val="0"/>
              </a:spcAft>
              <a:buNone/>
            </a:pPr>
            <a:r>
              <a:rPr lang="en-US" altLang="zh-TW" sz="7000" b="1" kern="100" dirty="0">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zh-TW" sz="7000" b="1" kern="100" dirty="0">
                <a:latin typeface="微軟正黑體" panose="020B0604030504040204" pitchFamily="34" charset="-120"/>
                <a:ea typeface="微軟正黑體" panose="020B0604030504040204" pitchFamily="34" charset="-120"/>
                <a:cs typeface="Times New Roman" panose="02020603050405020304" pitchFamily="18" charset="0"/>
              </a:rPr>
              <a:t>拒售電子煙予未滿</a:t>
            </a:r>
            <a:r>
              <a:rPr lang="en-US" altLang="zh-TW" sz="7000" b="1" kern="100" dirty="0">
                <a:latin typeface="微軟正黑體" panose="020B0604030504040204" pitchFamily="34" charset="-120"/>
                <a:ea typeface="微軟正黑體" panose="020B0604030504040204" pitchFamily="34" charset="-120"/>
                <a:cs typeface="Times New Roman" panose="02020603050405020304" pitchFamily="18" charset="0"/>
              </a:rPr>
              <a:t>18</a:t>
            </a:r>
            <a:r>
              <a:rPr lang="zh-TW" altLang="zh-TW" sz="7000" b="1" kern="100" dirty="0">
                <a:latin typeface="微軟正黑體" panose="020B0604030504040204" pitchFamily="34" charset="-120"/>
                <a:ea typeface="微軟正黑體" panose="020B0604030504040204" pitchFamily="34" charset="-120"/>
                <a:cs typeface="Times New Roman" panose="02020603050405020304" pitchFamily="18" charset="0"/>
              </a:rPr>
              <a:t>歲者</a:t>
            </a:r>
            <a:endParaRPr lang="en-US" altLang="zh-TW" sz="7000" b="1" kern="100" dirty="0">
              <a:latin typeface="微軟正黑體" panose="020B0604030504040204" pitchFamily="34" charset="-120"/>
              <a:ea typeface="微軟正黑體" panose="020B0604030504040204" pitchFamily="34" charset="-120"/>
              <a:cs typeface="Times New Roman" panose="02020603050405020304" pitchFamily="18" charset="0"/>
            </a:endParaRPr>
          </a:p>
          <a:p>
            <a:pPr marL="0" lvl="0" indent="0">
              <a:lnSpc>
                <a:spcPct val="120000"/>
              </a:lnSpc>
              <a:spcAft>
                <a:spcPts val="0"/>
              </a:spcAft>
              <a:buNone/>
            </a:pPr>
            <a:r>
              <a:rPr lang="zh-TW" altLang="zh-TW" sz="7000" b="1" kern="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任何人不得供應、交付、販賣電子煙或與電子煙相關器物予未滿</a:t>
            </a:r>
            <a:r>
              <a:rPr lang="en-US" altLang="zh-TW" sz="7000" b="1" kern="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18</a:t>
            </a:r>
            <a:r>
              <a:rPr lang="zh-TW" altLang="zh-TW" sz="7000" b="1" kern="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歲者</a:t>
            </a:r>
            <a:r>
              <a:rPr lang="zh-TW" altLang="zh-TW" sz="7000" kern="100" dirty="0">
                <a:latin typeface="微軟正黑體" panose="020B0604030504040204" pitchFamily="34" charset="-120"/>
                <a:ea typeface="微軟正黑體" panose="020B0604030504040204" pitchFamily="34" charset="-120"/>
                <a:cs typeface="Times New Roman" panose="02020603050405020304" pitchFamily="18" charset="0"/>
              </a:rPr>
              <a:t>，或強迫、引誘孕婦吸食電子煙者，違者處新臺幣</a:t>
            </a:r>
            <a:r>
              <a:rPr lang="en-US" altLang="zh-TW" sz="7000" kern="100" dirty="0">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zh-TW" sz="7000" kern="100" dirty="0">
                <a:latin typeface="微軟正黑體" panose="020B0604030504040204" pitchFamily="34" charset="-120"/>
                <a:ea typeface="微軟正黑體" panose="020B0604030504040204" pitchFamily="34" charset="-120"/>
                <a:cs typeface="Times New Roman" panose="02020603050405020304" pitchFamily="18" charset="0"/>
              </a:rPr>
              <a:t>萬元以上</a:t>
            </a:r>
            <a:r>
              <a:rPr lang="en-US" altLang="zh-TW" sz="7000" kern="100" dirty="0">
                <a:latin typeface="微軟正黑體" panose="020B0604030504040204" pitchFamily="34" charset="-120"/>
                <a:ea typeface="微軟正黑體" panose="020B0604030504040204" pitchFamily="34" charset="-120"/>
                <a:cs typeface="Times New Roman" panose="02020603050405020304" pitchFamily="18" charset="0"/>
              </a:rPr>
              <a:t>5</a:t>
            </a:r>
            <a:r>
              <a:rPr lang="zh-TW" altLang="zh-TW" sz="7000" kern="100" dirty="0">
                <a:latin typeface="微軟正黑體" panose="020B0604030504040204" pitchFamily="34" charset="-120"/>
                <a:ea typeface="微軟正黑體" panose="020B0604030504040204" pitchFamily="34" charset="-120"/>
                <a:cs typeface="Times New Roman" panose="02020603050405020304" pitchFamily="18" charset="0"/>
              </a:rPr>
              <a:t>萬元以下罰鍰。 </a:t>
            </a:r>
            <a:endParaRPr lang="en-US" altLang="zh-TW" sz="7000" kern="100" dirty="0">
              <a:latin typeface="微軟正黑體" panose="020B0604030504040204" pitchFamily="34" charset="-120"/>
              <a:ea typeface="微軟正黑體" panose="020B0604030504040204" pitchFamily="34" charset="-120"/>
              <a:cs typeface="Times New Roman" panose="02020603050405020304" pitchFamily="18" charset="0"/>
            </a:endParaRPr>
          </a:p>
          <a:p>
            <a:pPr lvl="0">
              <a:spcAft>
                <a:spcPts val="0"/>
              </a:spcAft>
            </a:pPr>
            <a:endParaRPr lang="zh-TW" altLang="zh-TW" sz="7000" kern="100" dirty="0">
              <a:latin typeface="微軟正黑體" panose="020B0604030504040204" pitchFamily="34" charset="-120"/>
              <a:ea typeface="微軟正黑體" panose="020B0604030504040204" pitchFamily="34" charset="-120"/>
              <a:cs typeface="Times New Roman" panose="02020603050405020304" pitchFamily="18" charset="0"/>
            </a:endParaRPr>
          </a:p>
          <a:p>
            <a:pPr marL="0" lvl="0" indent="0" algn="just" eaLnBrk="0" hangingPunct="0">
              <a:lnSpc>
                <a:spcPts val="2200"/>
              </a:lnSpc>
              <a:spcAft>
                <a:spcPts val="0"/>
              </a:spcAft>
              <a:buNone/>
            </a:pPr>
            <a:r>
              <a:rPr lang="en-US" altLang="zh-TW" sz="7000" b="1" kern="100" dirty="0">
                <a:latin typeface="微軟正黑體" panose="020B0604030504040204" pitchFamily="34" charset="-120"/>
                <a:ea typeface="微軟正黑體" panose="020B0604030504040204" pitchFamily="34" charset="-120"/>
                <a:cs typeface="Times New Roman" panose="02020603050405020304" pitchFamily="18" charset="0"/>
              </a:rPr>
              <a:t>(3)</a:t>
            </a:r>
            <a:r>
              <a:rPr lang="zh-TW" altLang="en-US" sz="7000" b="1" kern="100" dirty="0">
                <a:latin typeface="微軟正黑體" panose="020B0604030504040204" pitchFamily="34" charset="-120"/>
                <a:ea typeface="微軟正黑體" panose="020B0604030504040204" pitchFamily="34" charset="-120"/>
                <a:cs typeface="Times New Roman" panose="02020603050405020304" pitchFamily="18" charset="0"/>
              </a:rPr>
              <a:t>法定禁菸場所全面禁止吸食電子煙</a:t>
            </a:r>
            <a:endParaRPr lang="en-US" altLang="zh-TW" sz="7000" b="1" kern="100" dirty="0">
              <a:latin typeface="微軟正黑體" panose="020B0604030504040204" pitchFamily="34" charset="-120"/>
              <a:ea typeface="微軟正黑體" panose="020B0604030504040204" pitchFamily="34" charset="-120"/>
              <a:cs typeface="Times New Roman" panose="02020603050405020304" pitchFamily="18" charset="0"/>
            </a:endParaRPr>
          </a:p>
          <a:p>
            <a:pPr marL="0" lvl="0" indent="0" algn="just" eaLnBrk="0" hangingPunct="0">
              <a:lnSpc>
                <a:spcPct val="120000"/>
              </a:lnSpc>
              <a:spcAft>
                <a:spcPts val="0"/>
              </a:spcAft>
              <a:buNone/>
            </a:pPr>
            <a:r>
              <a:rPr lang="zh-TW" altLang="en-US" sz="7000" dirty="0">
                <a:latin typeface="微軟正黑體" panose="020B0604030504040204" pitchFamily="34" charset="-120"/>
                <a:ea typeface="微軟正黑體" panose="020B0604030504040204" pitchFamily="34" charset="-120"/>
              </a:rPr>
              <a:t> </a:t>
            </a:r>
            <a:r>
              <a:rPr lang="zh-TW" altLang="en-US" sz="7000" b="1" dirty="0">
                <a:solidFill>
                  <a:srgbClr val="FF0000"/>
                </a:solidFill>
                <a:latin typeface="微軟正黑體" panose="020B0604030504040204" pitchFamily="34" charset="-120"/>
                <a:ea typeface="微軟正黑體" panose="020B0604030504040204" pitchFamily="34" charset="-120"/>
              </a:rPr>
              <a:t>禁菸場所（菸害防制法規定及本市公告禁菸區域）全面禁止吸食電子煙</a:t>
            </a:r>
            <a:r>
              <a:rPr lang="zh-TW" altLang="en-US" sz="7000" kern="100" dirty="0">
                <a:latin typeface="微軟正黑體" panose="020B0604030504040204" pitchFamily="34" charset="-120"/>
                <a:ea typeface="微軟正黑體" panose="020B0604030504040204" pitchFamily="34" charset="-120"/>
                <a:cs typeface="Times New Roman" panose="02020603050405020304" pitchFamily="18" charset="0"/>
              </a:rPr>
              <a:t>，違者</a:t>
            </a:r>
            <a:r>
              <a:rPr lang="zh-TW" altLang="zh-TW" sz="7000" kern="100" dirty="0">
                <a:latin typeface="微軟正黑體" panose="020B0604030504040204" pitchFamily="34" charset="-120"/>
                <a:ea typeface="微軟正黑體" panose="020B0604030504040204" pitchFamily="34" charset="-120"/>
                <a:cs typeface="Times New Roman" panose="02020603050405020304" pitchFamily="18" charset="0"/>
              </a:rPr>
              <a:t>處新臺幣</a:t>
            </a:r>
            <a:r>
              <a:rPr lang="en-US" altLang="zh-TW" sz="7000" kern="100" dirty="0">
                <a:latin typeface="微軟正黑體" panose="020B0604030504040204" pitchFamily="34" charset="-120"/>
                <a:ea typeface="微軟正黑體" panose="020B0604030504040204" pitchFamily="34" charset="-120"/>
                <a:cs typeface="Times New Roman" panose="02020603050405020304" pitchFamily="18" charset="0"/>
              </a:rPr>
              <a:t>2,000</a:t>
            </a:r>
            <a:r>
              <a:rPr lang="zh-TW" altLang="zh-TW" sz="7000" kern="100" dirty="0">
                <a:latin typeface="微軟正黑體" panose="020B0604030504040204" pitchFamily="34" charset="-120"/>
                <a:ea typeface="微軟正黑體" panose="020B0604030504040204" pitchFamily="34" charset="-120"/>
                <a:cs typeface="Times New Roman" panose="02020603050405020304" pitchFamily="18" charset="0"/>
              </a:rPr>
              <a:t>元</a:t>
            </a:r>
            <a:r>
              <a:rPr lang="zh-TW" altLang="en-US" sz="7000" kern="100" dirty="0">
                <a:latin typeface="微軟正黑體" panose="020B0604030504040204" pitchFamily="34" charset="-120"/>
                <a:ea typeface="微軟正黑體" panose="020B0604030504040204" pitchFamily="34" charset="-120"/>
                <a:cs typeface="Times New Roman" panose="02020603050405020304" pitchFamily="18" charset="0"/>
              </a:rPr>
              <a:t>以上</a:t>
            </a:r>
            <a:r>
              <a:rPr lang="en-US" altLang="zh-TW" sz="7000" kern="100" dirty="0">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zh-TW" sz="7000" kern="100" dirty="0">
                <a:latin typeface="微軟正黑體" panose="020B0604030504040204" pitchFamily="34" charset="-120"/>
                <a:ea typeface="微軟正黑體" panose="020B0604030504040204" pitchFamily="34" charset="-120"/>
                <a:cs typeface="Times New Roman" panose="02020603050405020304" pitchFamily="18" charset="0"/>
              </a:rPr>
              <a:t>萬元</a:t>
            </a:r>
            <a:r>
              <a:rPr lang="zh-TW" altLang="en-US" sz="7000" kern="100" dirty="0">
                <a:latin typeface="微軟正黑體" panose="020B0604030504040204" pitchFamily="34" charset="-120"/>
                <a:ea typeface="微軟正黑體" panose="020B0604030504040204" pitchFamily="34" charset="-120"/>
                <a:cs typeface="Times New Roman" panose="02020603050405020304" pitchFamily="18" charset="0"/>
              </a:rPr>
              <a:t>以下罰鍰</a:t>
            </a:r>
            <a:r>
              <a:rPr lang="zh-TW" altLang="zh-TW" sz="7000" kern="100" dirty="0">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sz="7000" kern="100" dirty="0">
              <a:latin typeface="微軟正黑體" panose="020B0604030504040204" pitchFamily="34" charset="-120"/>
              <a:ea typeface="微軟正黑體" panose="020B0604030504040204" pitchFamily="34" charset="-120"/>
              <a:cs typeface="Times New Roman" panose="02020603050405020304" pitchFamily="18" charset="0"/>
            </a:endParaRPr>
          </a:p>
          <a:p>
            <a:pPr marL="0" indent="0">
              <a:buNone/>
            </a:pPr>
            <a:endParaRPr lang="zh-TW" altLang="en-US" dirty="0"/>
          </a:p>
        </p:txBody>
      </p:sp>
    </p:spTree>
    <p:extLst>
      <p:ext uri="{BB962C8B-B14F-4D97-AF65-F5344CB8AC3E}">
        <p14:creationId xmlns:p14="http://schemas.microsoft.com/office/powerpoint/2010/main" val="15150625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31B9DF3-1FC9-4EC3-A279-017F41647A64}"/>
              </a:ext>
            </a:extLst>
          </p:cNvPr>
          <p:cNvSpPr>
            <a:spLocks noGrp="1"/>
          </p:cNvSpPr>
          <p:nvPr>
            <p:ph type="title"/>
          </p:nvPr>
        </p:nvSpPr>
        <p:spPr>
          <a:xfrm>
            <a:off x="0" y="1"/>
            <a:ext cx="12192000" cy="873759"/>
          </a:xfrm>
          <a:solidFill>
            <a:srgbClr val="593660"/>
          </a:solidFill>
        </p:spPr>
        <p:txBody>
          <a:bodyPr/>
          <a:lstStyle/>
          <a:p>
            <a:r>
              <a:rPr lang="zh-TW" altLang="en-US" dirty="0">
                <a:solidFill>
                  <a:schemeClr val="bg1"/>
                </a:solidFill>
                <a:latin typeface="微軟正黑體" panose="020B0604030504040204" pitchFamily="34" charset="-120"/>
                <a:ea typeface="微軟正黑體" panose="020B0604030504040204" pitchFamily="34" charset="-120"/>
              </a:rPr>
              <a:t>禁菸場所不吸菸（煙）</a:t>
            </a:r>
          </a:p>
        </p:txBody>
      </p:sp>
      <p:pic>
        <p:nvPicPr>
          <p:cNvPr id="5" name="圖片 4">
            <a:extLst>
              <a:ext uri="{FF2B5EF4-FFF2-40B4-BE49-F238E27FC236}">
                <a16:creationId xmlns:a16="http://schemas.microsoft.com/office/drawing/2014/main" id="{4495C85C-3333-4E3D-BFA6-618FA25172AF}"/>
              </a:ext>
            </a:extLst>
          </p:cNvPr>
          <p:cNvPicPr>
            <a:picLocks noChangeAspect="1"/>
          </p:cNvPicPr>
          <p:nvPr/>
        </p:nvPicPr>
        <p:blipFill>
          <a:blip r:embed="rId3"/>
          <a:stretch>
            <a:fillRect/>
          </a:stretch>
        </p:blipFill>
        <p:spPr>
          <a:xfrm>
            <a:off x="8950067" y="873760"/>
            <a:ext cx="2724091" cy="2687587"/>
          </a:xfrm>
          <a:prstGeom prst="rect">
            <a:avLst/>
          </a:prstGeom>
        </p:spPr>
      </p:pic>
      <p:sp>
        <p:nvSpPr>
          <p:cNvPr id="11" name="文字方塊 10">
            <a:extLst>
              <a:ext uri="{FF2B5EF4-FFF2-40B4-BE49-F238E27FC236}">
                <a16:creationId xmlns:a16="http://schemas.microsoft.com/office/drawing/2014/main" id="{29BC5EC2-50E5-4894-920F-C9631DADE0B1}"/>
              </a:ext>
            </a:extLst>
          </p:cNvPr>
          <p:cNvSpPr txBox="1"/>
          <p:nvPr/>
        </p:nvSpPr>
        <p:spPr>
          <a:xfrm>
            <a:off x="0" y="873760"/>
            <a:ext cx="2066389" cy="523220"/>
          </a:xfrm>
          <a:prstGeom prst="rect">
            <a:avLst/>
          </a:prstGeom>
          <a:noFill/>
        </p:spPr>
        <p:txBody>
          <a:bodyPr wrap="square" rtlCol="0">
            <a:spAutoFit/>
          </a:bodyPr>
          <a:lstStyle/>
          <a:p>
            <a:r>
              <a:rPr lang="zh-TW" altLang="en-US" sz="2800" b="1" dirty="0">
                <a:latin typeface="微軟正黑體" panose="020B0604030504040204" pitchFamily="34" charset="-120"/>
                <a:ea typeface="微軟正黑體" panose="020B0604030504040204" pitchFamily="34" charset="-120"/>
              </a:rPr>
              <a:t>禁菸範圍：</a:t>
            </a:r>
          </a:p>
        </p:txBody>
      </p:sp>
      <p:sp>
        <p:nvSpPr>
          <p:cNvPr id="6" name="爆炸: 八角 5">
            <a:extLst>
              <a:ext uri="{FF2B5EF4-FFF2-40B4-BE49-F238E27FC236}">
                <a16:creationId xmlns:a16="http://schemas.microsoft.com/office/drawing/2014/main" id="{1509631A-EA31-4462-8E11-83C2EA75F41D}"/>
              </a:ext>
            </a:extLst>
          </p:cNvPr>
          <p:cNvSpPr/>
          <p:nvPr/>
        </p:nvSpPr>
        <p:spPr>
          <a:xfrm>
            <a:off x="8868788" y="3975308"/>
            <a:ext cx="3009731" cy="1852179"/>
          </a:xfrm>
          <a:prstGeom prst="irregularSeal1">
            <a:avLst/>
          </a:prstGeom>
          <a:solidFill>
            <a:srgbClr val="FFC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文字方塊 6">
            <a:extLst>
              <a:ext uri="{FF2B5EF4-FFF2-40B4-BE49-F238E27FC236}">
                <a16:creationId xmlns:a16="http://schemas.microsoft.com/office/drawing/2014/main" id="{86E75BE2-FE57-41C6-96FF-AC8BA9168EB8}"/>
              </a:ext>
            </a:extLst>
          </p:cNvPr>
          <p:cNvSpPr txBox="1"/>
          <p:nvPr/>
        </p:nvSpPr>
        <p:spPr>
          <a:xfrm>
            <a:off x="9215438" y="4701342"/>
            <a:ext cx="2458720" cy="400110"/>
          </a:xfrm>
          <a:prstGeom prst="rect">
            <a:avLst/>
          </a:prstGeom>
          <a:noFill/>
        </p:spPr>
        <p:txBody>
          <a:bodyPr wrap="square" rtlCol="0">
            <a:spAutoFit/>
          </a:bodyPr>
          <a:lstStyle/>
          <a:p>
            <a:r>
              <a:rPr lang="zh-TW" altLang="en-US" sz="2000" b="1" dirty="0">
                <a:latin typeface="微軟正黑體" panose="020B0604030504040204" pitchFamily="34" charset="-120"/>
                <a:ea typeface="微軟正黑體" panose="020B0604030504040204" pitchFamily="34" charset="-120"/>
              </a:rPr>
              <a:t>最高罰新臺幣</a:t>
            </a:r>
            <a:r>
              <a:rPr lang="en-US" altLang="zh-TW" sz="2000" b="1" dirty="0">
                <a:latin typeface="微軟正黑體" panose="020B0604030504040204" pitchFamily="34" charset="-120"/>
                <a:ea typeface="微軟正黑體" panose="020B0604030504040204" pitchFamily="34" charset="-120"/>
              </a:rPr>
              <a:t>1</a:t>
            </a:r>
            <a:r>
              <a:rPr lang="zh-TW" altLang="en-US" sz="2000" b="1" dirty="0">
                <a:latin typeface="微軟正黑體" panose="020B0604030504040204" pitchFamily="34" charset="-120"/>
                <a:ea typeface="微軟正黑體" panose="020B0604030504040204" pitchFamily="34" charset="-120"/>
              </a:rPr>
              <a:t>萬元</a:t>
            </a:r>
          </a:p>
        </p:txBody>
      </p:sp>
      <p:pic>
        <p:nvPicPr>
          <p:cNvPr id="26" name="圖片 25">
            <a:extLst>
              <a:ext uri="{FF2B5EF4-FFF2-40B4-BE49-F238E27FC236}">
                <a16:creationId xmlns:a16="http://schemas.microsoft.com/office/drawing/2014/main" id="{53AE20AD-B86A-4347-BBC7-175EF44F7CB6}"/>
              </a:ext>
            </a:extLst>
          </p:cNvPr>
          <p:cNvPicPr>
            <a:picLocks noChangeAspect="1"/>
          </p:cNvPicPr>
          <p:nvPr/>
        </p:nvPicPr>
        <p:blipFill>
          <a:blip r:embed="rId4"/>
          <a:stretch>
            <a:fillRect/>
          </a:stretch>
        </p:blipFill>
        <p:spPr>
          <a:xfrm>
            <a:off x="313481" y="1493885"/>
            <a:ext cx="3922174" cy="5009935"/>
          </a:xfrm>
          <a:prstGeom prst="rect">
            <a:avLst/>
          </a:prstGeom>
        </p:spPr>
      </p:pic>
      <p:pic>
        <p:nvPicPr>
          <p:cNvPr id="28" name="圖片 27">
            <a:extLst>
              <a:ext uri="{FF2B5EF4-FFF2-40B4-BE49-F238E27FC236}">
                <a16:creationId xmlns:a16="http://schemas.microsoft.com/office/drawing/2014/main" id="{3CDE73FE-141D-4A38-8096-E1B75159A0C7}"/>
              </a:ext>
            </a:extLst>
          </p:cNvPr>
          <p:cNvPicPr>
            <a:picLocks noChangeAspect="1"/>
          </p:cNvPicPr>
          <p:nvPr/>
        </p:nvPicPr>
        <p:blipFill>
          <a:blip r:embed="rId5"/>
          <a:stretch>
            <a:fillRect/>
          </a:stretch>
        </p:blipFill>
        <p:spPr>
          <a:xfrm>
            <a:off x="4626420" y="873760"/>
            <a:ext cx="4038007" cy="5630061"/>
          </a:xfrm>
          <a:prstGeom prst="rect">
            <a:avLst/>
          </a:prstGeom>
        </p:spPr>
      </p:pic>
      <p:cxnSp>
        <p:nvCxnSpPr>
          <p:cNvPr id="30" name="直線接點 29">
            <a:extLst>
              <a:ext uri="{FF2B5EF4-FFF2-40B4-BE49-F238E27FC236}">
                <a16:creationId xmlns:a16="http://schemas.microsoft.com/office/drawing/2014/main" id="{529C76D6-5AD7-4865-A198-4DCE752AFB8C}"/>
              </a:ext>
            </a:extLst>
          </p:cNvPr>
          <p:cNvCxnSpPr/>
          <p:nvPr/>
        </p:nvCxnSpPr>
        <p:spPr>
          <a:xfrm>
            <a:off x="5221705" y="2105526"/>
            <a:ext cx="77804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直線接點 32">
            <a:extLst>
              <a:ext uri="{FF2B5EF4-FFF2-40B4-BE49-F238E27FC236}">
                <a16:creationId xmlns:a16="http://schemas.microsoft.com/office/drawing/2014/main" id="{2EE487E5-8F56-4533-A6EE-FBFE8D9174D2}"/>
              </a:ext>
            </a:extLst>
          </p:cNvPr>
          <p:cNvCxnSpPr>
            <a:cxnSpLocks/>
          </p:cNvCxnSpPr>
          <p:nvPr/>
        </p:nvCxnSpPr>
        <p:spPr>
          <a:xfrm>
            <a:off x="7046494" y="4796589"/>
            <a:ext cx="143576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直線接點 34">
            <a:extLst>
              <a:ext uri="{FF2B5EF4-FFF2-40B4-BE49-F238E27FC236}">
                <a16:creationId xmlns:a16="http://schemas.microsoft.com/office/drawing/2014/main" id="{C8DCBF05-6F62-477D-B496-B6B1148639E5}"/>
              </a:ext>
            </a:extLst>
          </p:cNvPr>
          <p:cNvCxnSpPr>
            <a:cxnSpLocks/>
          </p:cNvCxnSpPr>
          <p:nvPr/>
        </p:nvCxnSpPr>
        <p:spPr>
          <a:xfrm>
            <a:off x="5221705" y="5001126"/>
            <a:ext cx="231006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直線接點 36">
            <a:extLst>
              <a:ext uri="{FF2B5EF4-FFF2-40B4-BE49-F238E27FC236}">
                <a16:creationId xmlns:a16="http://schemas.microsoft.com/office/drawing/2014/main" id="{2AF0332C-6E5F-40D8-9BF4-2F5492A2C98E}"/>
              </a:ext>
            </a:extLst>
          </p:cNvPr>
          <p:cNvCxnSpPr>
            <a:cxnSpLocks/>
          </p:cNvCxnSpPr>
          <p:nvPr/>
        </p:nvCxnSpPr>
        <p:spPr>
          <a:xfrm>
            <a:off x="6753726" y="3316705"/>
            <a:ext cx="172853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直線接點 38">
            <a:extLst>
              <a:ext uri="{FF2B5EF4-FFF2-40B4-BE49-F238E27FC236}">
                <a16:creationId xmlns:a16="http://schemas.microsoft.com/office/drawing/2014/main" id="{0EC89A74-9EE2-4F16-BF9A-A7C7977055CA}"/>
              </a:ext>
            </a:extLst>
          </p:cNvPr>
          <p:cNvCxnSpPr>
            <a:cxnSpLocks/>
          </p:cNvCxnSpPr>
          <p:nvPr/>
        </p:nvCxnSpPr>
        <p:spPr>
          <a:xfrm>
            <a:off x="5221705" y="3533273"/>
            <a:ext cx="3260558" cy="280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直線接點 40">
            <a:extLst>
              <a:ext uri="{FF2B5EF4-FFF2-40B4-BE49-F238E27FC236}">
                <a16:creationId xmlns:a16="http://schemas.microsoft.com/office/drawing/2014/main" id="{73CDDA9A-9915-4E7B-A766-F9E4B3085B88}"/>
              </a:ext>
            </a:extLst>
          </p:cNvPr>
          <p:cNvCxnSpPr>
            <a:cxnSpLocks/>
          </p:cNvCxnSpPr>
          <p:nvPr/>
        </p:nvCxnSpPr>
        <p:spPr>
          <a:xfrm>
            <a:off x="5133474" y="3773905"/>
            <a:ext cx="43714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70128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0"/>
            <a:ext cx="12192000" cy="1325563"/>
          </a:xfrm>
          <a:solidFill>
            <a:srgbClr val="593660"/>
          </a:solidFill>
          <a:ln>
            <a:solidFill>
              <a:schemeClr val="accent3"/>
            </a:solidFill>
          </a:ln>
        </p:spPr>
        <p:txBody>
          <a:bodyPr>
            <a:normAutofit fontScale="90000"/>
          </a:bodyPr>
          <a:lstStyle/>
          <a:p>
            <a:pPr>
              <a:defRPr/>
            </a:pPr>
            <a:br>
              <a:rPr lang="en-US" altLang="zh-TW" dirty="0">
                <a:latin typeface="微軟正黑體" panose="020B0604030504040204" pitchFamily="34" charset="-120"/>
                <a:ea typeface="微軟正黑體" panose="020B0604030504040204" pitchFamily="34" charset="-120"/>
              </a:rPr>
            </a:br>
            <a:r>
              <a:rPr lang="zh-TW" altLang="en-US" sz="4900" dirty="0">
                <a:solidFill>
                  <a:schemeClr val="bg1"/>
                </a:solidFill>
                <a:latin typeface="微軟正黑體" panose="020B0604030504040204" pitchFamily="34" charset="-120"/>
                <a:ea typeface="微軟正黑體" panose="020B0604030504040204" pitchFamily="34" charset="-120"/>
              </a:rPr>
              <a:t>青少年菸害防制 </a:t>
            </a:r>
            <a:r>
              <a:rPr lang="en-US" altLang="zh-TW" sz="4900" dirty="0">
                <a:solidFill>
                  <a:schemeClr val="bg1"/>
                </a:solidFill>
                <a:latin typeface="微軟正黑體" panose="020B0604030504040204" pitchFamily="34" charset="-120"/>
                <a:ea typeface="微軟正黑體" panose="020B0604030504040204" pitchFamily="34" charset="-120"/>
              </a:rPr>
              <a:t>Q &amp; A</a:t>
            </a:r>
            <a:br>
              <a:rPr lang="zh-TW" altLang="en-US" sz="4900" dirty="0">
                <a:latin typeface="微軟正黑體" panose="020B0604030504040204" pitchFamily="34" charset="-120"/>
                <a:ea typeface="微軟正黑體" panose="020B0604030504040204" pitchFamily="34" charset="-120"/>
              </a:rPr>
            </a:br>
            <a:endParaRPr lang="zh-TW" altLang="en-US" dirty="0"/>
          </a:p>
        </p:txBody>
      </p:sp>
      <p:sp>
        <p:nvSpPr>
          <p:cNvPr id="3" name="內容版面配置區 2"/>
          <p:cNvSpPr>
            <a:spLocks noGrp="1"/>
          </p:cNvSpPr>
          <p:nvPr>
            <p:ph idx="1"/>
          </p:nvPr>
        </p:nvSpPr>
        <p:spPr>
          <a:xfrm>
            <a:off x="94086" y="1325563"/>
            <a:ext cx="6527777" cy="4602964"/>
          </a:xfrm>
        </p:spPr>
        <p:txBody>
          <a:bodyPr>
            <a:normAutofit fontScale="25000" lnSpcReduction="20000"/>
          </a:bodyPr>
          <a:lstStyle/>
          <a:p>
            <a:pPr>
              <a:lnSpc>
                <a:spcPct val="150000"/>
              </a:lnSpc>
            </a:pPr>
            <a:r>
              <a:rPr lang="en-US" altLang="zh-TW" sz="7200" b="1" dirty="0">
                <a:latin typeface="微軟正黑體" panose="020B0604030504040204" pitchFamily="34" charset="-120"/>
                <a:ea typeface="微軟正黑體" panose="020B0604030504040204" pitchFamily="34" charset="-120"/>
              </a:rPr>
              <a:t>Q</a:t>
            </a:r>
            <a:r>
              <a:rPr lang="zh-TW" altLang="en-US" sz="7200" b="1" dirty="0">
                <a:latin typeface="微軟正黑體" panose="020B0604030504040204" pitchFamily="34" charset="-120"/>
                <a:ea typeface="微軟正黑體" panose="020B0604030504040204" pitchFamily="34" charset="-120"/>
              </a:rPr>
              <a:t>：小兔的家人拿電子煙給他，叫他賣給同學賺零用錢，小兔家人和小兔這樣的行為是否違法</a:t>
            </a:r>
            <a:r>
              <a:rPr lang="en-US" altLang="zh-TW" sz="7200" b="1" dirty="0">
                <a:latin typeface="微軟正黑體" panose="020B0604030504040204" pitchFamily="34" charset="-120"/>
                <a:ea typeface="微軟正黑體" panose="020B0604030504040204" pitchFamily="34" charset="-120"/>
              </a:rPr>
              <a:t>?</a:t>
            </a:r>
          </a:p>
          <a:p>
            <a:pPr>
              <a:lnSpc>
                <a:spcPct val="150000"/>
              </a:lnSpc>
            </a:pPr>
            <a:r>
              <a:rPr lang="en-US" altLang="zh-TW" sz="7200" dirty="0">
                <a:latin typeface="微軟正黑體" panose="020B0604030504040204" pitchFamily="34" charset="-120"/>
                <a:ea typeface="微軟正黑體" panose="020B0604030504040204" pitchFamily="34" charset="-120"/>
              </a:rPr>
              <a:t>A</a:t>
            </a:r>
            <a:r>
              <a:rPr lang="zh-TW" altLang="en-US" sz="7200" dirty="0">
                <a:latin typeface="微軟正黑體" panose="020B0604030504040204" pitchFamily="34" charset="-120"/>
                <a:ea typeface="微軟正黑體" panose="020B0604030504040204" pitchFamily="34" charset="-120"/>
              </a:rPr>
              <a:t>：</a:t>
            </a:r>
            <a:r>
              <a:rPr lang="zh-TW" altLang="en-US" sz="7200" b="1" dirty="0">
                <a:latin typeface="微軟正黑體" panose="020B0604030504040204" pitchFamily="34" charset="-120"/>
                <a:ea typeface="微軟正黑體" panose="020B0604030504040204" pitchFamily="34" charset="-120"/>
              </a:rPr>
              <a:t>是</a:t>
            </a:r>
            <a:r>
              <a:rPr lang="en-US" altLang="zh-TW" sz="7200" b="1" dirty="0">
                <a:latin typeface="微軟正黑體" panose="020B0604030504040204" pitchFamily="34" charset="-120"/>
                <a:ea typeface="微軟正黑體" panose="020B0604030504040204" pitchFamily="34" charset="-120"/>
              </a:rPr>
              <a:t>!!</a:t>
            </a:r>
            <a:r>
              <a:rPr lang="zh-TW" altLang="en-US" sz="7200" dirty="0">
                <a:solidFill>
                  <a:schemeClr val="tx1">
                    <a:lumMod val="75000"/>
                    <a:lumOff val="25000"/>
                  </a:schemeClr>
                </a:solidFill>
                <a:latin typeface="微軟正黑體" panose="020B0604030504040204" pitchFamily="34" charset="-120"/>
                <a:ea typeface="微軟正黑體" panose="020B0604030504040204" pitchFamily="34" charset="-120"/>
              </a:rPr>
              <a:t>依桃園市電子煙危害防制自治條例規定不得提供電子煙予未滿</a:t>
            </a:r>
            <a:r>
              <a:rPr lang="en-US" altLang="zh-TW" sz="7200" dirty="0">
                <a:solidFill>
                  <a:schemeClr val="tx1">
                    <a:lumMod val="75000"/>
                    <a:lumOff val="25000"/>
                  </a:schemeClr>
                </a:solidFill>
                <a:latin typeface="微軟正黑體" panose="020B0604030504040204" pitchFamily="34" charset="-120"/>
                <a:ea typeface="微軟正黑體" panose="020B0604030504040204" pitchFamily="34" charset="-120"/>
              </a:rPr>
              <a:t>18</a:t>
            </a:r>
            <a:r>
              <a:rPr lang="zh-TW" altLang="en-US" sz="7200" dirty="0">
                <a:solidFill>
                  <a:schemeClr val="tx1">
                    <a:lumMod val="75000"/>
                    <a:lumOff val="25000"/>
                  </a:schemeClr>
                </a:solidFill>
                <a:latin typeface="微軟正黑體" panose="020B0604030504040204" pitchFamily="34" charset="-120"/>
                <a:ea typeface="微軟正黑體" panose="020B0604030504040204" pitchFamily="34" charset="-120"/>
              </a:rPr>
              <a:t>歲者，違規者將處</a:t>
            </a:r>
            <a:r>
              <a:rPr lang="en-US" altLang="zh-TW" sz="7200" dirty="0">
                <a:solidFill>
                  <a:schemeClr val="tx1">
                    <a:lumMod val="75000"/>
                    <a:lumOff val="25000"/>
                  </a:schemeClr>
                </a:solidFill>
                <a:latin typeface="微軟正黑體" panose="020B0604030504040204" pitchFamily="34" charset="-120"/>
                <a:ea typeface="微軟正黑體" panose="020B0604030504040204" pitchFamily="34" charset="-120"/>
              </a:rPr>
              <a:t>1</a:t>
            </a:r>
            <a:r>
              <a:rPr lang="zh-TW" altLang="en-US" sz="7200" dirty="0">
                <a:solidFill>
                  <a:schemeClr val="tx1">
                    <a:lumMod val="75000"/>
                    <a:lumOff val="25000"/>
                  </a:schemeClr>
                </a:solidFill>
                <a:latin typeface="微軟正黑體" panose="020B0604030504040204" pitchFamily="34" charset="-120"/>
                <a:ea typeface="微軟正黑體" panose="020B0604030504040204" pitchFamily="34" charset="-120"/>
              </a:rPr>
              <a:t>萬至</a:t>
            </a:r>
            <a:r>
              <a:rPr lang="en-US" altLang="zh-TW" sz="7200" dirty="0">
                <a:solidFill>
                  <a:schemeClr val="tx1">
                    <a:lumMod val="75000"/>
                    <a:lumOff val="25000"/>
                  </a:schemeClr>
                </a:solidFill>
                <a:latin typeface="微軟正黑體" panose="020B0604030504040204" pitchFamily="34" charset="-120"/>
                <a:ea typeface="微軟正黑體" panose="020B0604030504040204" pitchFamily="34" charset="-120"/>
              </a:rPr>
              <a:t>5</a:t>
            </a:r>
            <a:r>
              <a:rPr lang="zh-TW" altLang="en-US" sz="7200" dirty="0">
                <a:solidFill>
                  <a:schemeClr val="tx1">
                    <a:lumMod val="75000"/>
                    <a:lumOff val="25000"/>
                  </a:schemeClr>
                </a:solidFill>
                <a:latin typeface="微軟正黑體" panose="020B0604030504040204" pitchFamily="34" charset="-120"/>
                <a:ea typeface="微軟正黑體" panose="020B0604030504040204" pitchFamily="34" charset="-120"/>
              </a:rPr>
              <a:t>萬元罰鍰。</a:t>
            </a:r>
            <a:endParaRPr lang="en-US" altLang="zh-TW" sz="7200" dirty="0">
              <a:latin typeface="微軟正黑體" panose="020B0604030504040204" pitchFamily="34" charset="-120"/>
              <a:ea typeface="微軟正黑體" panose="020B0604030504040204" pitchFamily="34" charset="-120"/>
            </a:endParaRPr>
          </a:p>
          <a:p>
            <a:pPr>
              <a:lnSpc>
                <a:spcPct val="150000"/>
              </a:lnSpc>
            </a:pPr>
            <a:r>
              <a:rPr lang="en-US" altLang="zh-TW" sz="7200" b="1" dirty="0">
                <a:latin typeface="微軟正黑體" panose="020B0604030504040204" pitchFamily="34" charset="-120"/>
                <a:ea typeface="微軟正黑體" panose="020B0604030504040204" pitchFamily="34" charset="-120"/>
              </a:rPr>
              <a:t>Q</a:t>
            </a:r>
            <a:r>
              <a:rPr lang="zh-TW" altLang="en-US" sz="7200" b="1" dirty="0">
                <a:latin typeface="微軟正黑體" panose="020B0604030504040204" pitchFamily="34" charset="-120"/>
                <a:ea typeface="微軟正黑體" panose="020B0604030504040204" pitchFamily="34" charset="-120"/>
              </a:rPr>
              <a:t>：小兔在網路上賣電子煙，結果就讀國中的阿花（未滿</a:t>
            </a:r>
            <a:r>
              <a:rPr lang="en-US" altLang="zh-TW" sz="7200" b="1" dirty="0">
                <a:latin typeface="微軟正黑體" panose="020B0604030504040204" pitchFamily="34" charset="-120"/>
                <a:ea typeface="微軟正黑體" panose="020B0604030504040204" pitchFamily="34" charset="-120"/>
              </a:rPr>
              <a:t>18</a:t>
            </a:r>
            <a:r>
              <a:rPr lang="zh-TW" altLang="en-US" sz="7200" b="1" dirty="0">
                <a:latin typeface="微軟正黑體" panose="020B0604030504040204" pitchFamily="34" charset="-120"/>
                <a:ea typeface="微軟正黑體" panose="020B0604030504040204" pitchFamily="34" charset="-120"/>
              </a:rPr>
              <a:t>歲）買到了，小兔與阿花的行為是否違法</a:t>
            </a:r>
            <a:r>
              <a:rPr lang="en-US" altLang="zh-TW" sz="7200" b="1" dirty="0">
                <a:latin typeface="微軟正黑體" panose="020B0604030504040204" pitchFamily="34" charset="-120"/>
                <a:ea typeface="微軟正黑體" panose="020B0604030504040204" pitchFamily="34" charset="-120"/>
              </a:rPr>
              <a:t>?</a:t>
            </a:r>
          </a:p>
          <a:p>
            <a:pPr>
              <a:lnSpc>
                <a:spcPct val="150000"/>
              </a:lnSpc>
            </a:pPr>
            <a:r>
              <a:rPr lang="en-US" altLang="zh-TW" sz="7200" dirty="0">
                <a:latin typeface="微軟正黑體" panose="020B0604030504040204" pitchFamily="34" charset="-120"/>
                <a:ea typeface="微軟正黑體" panose="020B0604030504040204" pitchFamily="34" charset="-120"/>
              </a:rPr>
              <a:t>A</a:t>
            </a:r>
            <a:r>
              <a:rPr lang="zh-TW" altLang="en-US" sz="7200" dirty="0">
                <a:latin typeface="微軟正黑體" panose="020B0604030504040204" pitchFamily="34" charset="-120"/>
                <a:ea typeface="微軟正黑體" panose="020B0604030504040204" pitchFamily="34" charset="-120"/>
              </a:rPr>
              <a:t>：</a:t>
            </a:r>
            <a:r>
              <a:rPr lang="zh-TW" altLang="en-US" sz="7200" b="1" dirty="0">
                <a:latin typeface="微軟正黑體" panose="020B0604030504040204" pitchFamily="34" charset="-120"/>
                <a:ea typeface="微軟正黑體" panose="020B0604030504040204" pitchFamily="34" charset="-120"/>
              </a:rPr>
              <a:t>是</a:t>
            </a:r>
            <a:r>
              <a:rPr lang="en-US" altLang="zh-TW" sz="7200" b="1" dirty="0">
                <a:latin typeface="微軟正黑體" panose="020B0604030504040204" pitchFamily="34" charset="-120"/>
                <a:ea typeface="微軟正黑體" panose="020B0604030504040204" pitchFamily="34" charset="-120"/>
              </a:rPr>
              <a:t>!!</a:t>
            </a:r>
            <a:r>
              <a:rPr lang="zh-TW" altLang="en-US" sz="7200" dirty="0">
                <a:solidFill>
                  <a:schemeClr val="tx1">
                    <a:lumMod val="75000"/>
                    <a:lumOff val="25000"/>
                  </a:schemeClr>
                </a:solidFill>
                <a:latin typeface="微軟正黑體" panose="020B0604030504040204" pitchFamily="34" charset="-120"/>
                <a:ea typeface="微軟正黑體" panose="020B0604030504040204" pitchFamily="34" charset="-120"/>
              </a:rPr>
              <a:t>依桃園市電子煙危害防制自治條例規定不得提供電子煙予未滿</a:t>
            </a:r>
            <a:r>
              <a:rPr lang="en-US" altLang="zh-TW" sz="7200" dirty="0">
                <a:solidFill>
                  <a:schemeClr val="tx1">
                    <a:lumMod val="75000"/>
                    <a:lumOff val="25000"/>
                  </a:schemeClr>
                </a:solidFill>
                <a:latin typeface="微軟正黑體" panose="020B0604030504040204" pitchFamily="34" charset="-120"/>
                <a:ea typeface="微軟正黑體" panose="020B0604030504040204" pitchFamily="34" charset="-120"/>
              </a:rPr>
              <a:t>18</a:t>
            </a:r>
            <a:r>
              <a:rPr lang="zh-TW" altLang="en-US" sz="7200" dirty="0">
                <a:solidFill>
                  <a:schemeClr val="tx1">
                    <a:lumMod val="75000"/>
                    <a:lumOff val="25000"/>
                  </a:schemeClr>
                </a:solidFill>
                <a:latin typeface="微軟正黑體" panose="020B0604030504040204" pitchFamily="34" charset="-120"/>
                <a:ea typeface="微軟正黑體" panose="020B0604030504040204" pitchFamily="34" charset="-120"/>
              </a:rPr>
              <a:t>歲者，違規者將處</a:t>
            </a:r>
            <a:r>
              <a:rPr lang="en-US" altLang="zh-TW" sz="7200" dirty="0">
                <a:solidFill>
                  <a:schemeClr val="tx1">
                    <a:lumMod val="75000"/>
                    <a:lumOff val="25000"/>
                  </a:schemeClr>
                </a:solidFill>
                <a:latin typeface="微軟正黑體" panose="020B0604030504040204" pitchFamily="34" charset="-120"/>
                <a:ea typeface="微軟正黑體" panose="020B0604030504040204" pitchFamily="34" charset="-120"/>
              </a:rPr>
              <a:t>1</a:t>
            </a:r>
            <a:r>
              <a:rPr lang="zh-TW" altLang="en-US" sz="7200" dirty="0">
                <a:solidFill>
                  <a:schemeClr val="tx1">
                    <a:lumMod val="75000"/>
                    <a:lumOff val="25000"/>
                  </a:schemeClr>
                </a:solidFill>
                <a:latin typeface="微軟正黑體" panose="020B0604030504040204" pitchFamily="34" charset="-120"/>
                <a:ea typeface="微軟正黑體" panose="020B0604030504040204" pitchFamily="34" charset="-120"/>
              </a:rPr>
              <a:t>萬至</a:t>
            </a:r>
            <a:r>
              <a:rPr lang="en-US" altLang="zh-TW" sz="7200" dirty="0">
                <a:solidFill>
                  <a:schemeClr val="tx1">
                    <a:lumMod val="75000"/>
                    <a:lumOff val="25000"/>
                  </a:schemeClr>
                </a:solidFill>
                <a:latin typeface="微軟正黑體" panose="020B0604030504040204" pitchFamily="34" charset="-120"/>
                <a:ea typeface="微軟正黑體" panose="020B0604030504040204" pitchFamily="34" charset="-120"/>
              </a:rPr>
              <a:t>5</a:t>
            </a:r>
            <a:r>
              <a:rPr lang="zh-TW" altLang="en-US" sz="7200" dirty="0">
                <a:solidFill>
                  <a:schemeClr val="tx1">
                    <a:lumMod val="75000"/>
                    <a:lumOff val="25000"/>
                  </a:schemeClr>
                </a:solidFill>
                <a:latin typeface="微軟正黑體" panose="020B0604030504040204" pitchFamily="34" charset="-120"/>
                <a:ea typeface="微軟正黑體" panose="020B0604030504040204" pitchFamily="34" charset="-120"/>
              </a:rPr>
              <a:t>萬元罰鍰，另未滿</a:t>
            </a:r>
            <a:r>
              <a:rPr lang="en-US" altLang="zh-TW" sz="7200" dirty="0">
                <a:solidFill>
                  <a:schemeClr val="tx1">
                    <a:lumMod val="75000"/>
                    <a:lumOff val="25000"/>
                  </a:schemeClr>
                </a:solidFill>
                <a:latin typeface="微軟正黑體" panose="020B0604030504040204" pitchFamily="34" charset="-120"/>
                <a:ea typeface="微軟正黑體" panose="020B0604030504040204" pitchFamily="34" charset="-120"/>
              </a:rPr>
              <a:t>18</a:t>
            </a:r>
            <a:r>
              <a:rPr lang="zh-TW" altLang="en-US" sz="7200" dirty="0">
                <a:solidFill>
                  <a:schemeClr val="tx1">
                    <a:lumMod val="75000"/>
                    <a:lumOff val="25000"/>
                  </a:schemeClr>
                </a:solidFill>
                <a:latin typeface="微軟正黑體" panose="020B0604030504040204" pitchFamily="34" charset="-120"/>
                <a:ea typeface="微軟正黑體" panose="020B0604030504040204" pitchFamily="34" charset="-120"/>
              </a:rPr>
              <a:t>歲者不得吸食、持有電子煙，違者須施以戒菸教育</a:t>
            </a:r>
            <a:endParaRPr lang="en-US" altLang="zh-TW" sz="7200" dirty="0">
              <a:solidFill>
                <a:schemeClr val="tx1">
                  <a:lumMod val="75000"/>
                  <a:lumOff val="25000"/>
                </a:schemeClr>
              </a:solidFill>
              <a:latin typeface="微軟正黑體" panose="020B0604030504040204" pitchFamily="34" charset="-120"/>
              <a:ea typeface="微軟正黑體" panose="020B0604030504040204" pitchFamily="34" charset="-120"/>
            </a:endParaRPr>
          </a:p>
          <a:p>
            <a:pPr>
              <a:lnSpc>
                <a:spcPct val="150000"/>
              </a:lnSpc>
            </a:pPr>
            <a:r>
              <a:rPr lang="en-US" altLang="zh-TW" sz="7200" b="1" dirty="0">
                <a:solidFill>
                  <a:schemeClr val="tx1">
                    <a:lumMod val="75000"/>
                    <a:lumOff val="25000"/>
                  </a:schemeClr>
                </a:solidFill>
                <a:latin typeface="微軟正黑體" panose="020B0604030504040204" pitchFamily="34" charset="-120"/>
                <a:ea typeface="微軟正黑體" panose="020B0604030504040204" pitchFamily="34" charset="-120"/>
              </a:rPr>
              <a:t>Q</a:t>
            </a:r>
            <a:r>
              <a:rPr lang="zh-TW" altLang="en-US" sz="7200" b="1" dirty="0">
                <a:solidFill>
                  <a:schemeClr val="tx1">
                    <a:lumMod val="75000"/>
                    <a:lumOff val="25000"/>
                  </a:schemeClr>
                </a:solidFill>
                <a:latin typeface="微軟正黑體" panose="020B0604030504040204" pitchFamily="34" charset="-120"/>
                <a:ea typeface="微軟正黑體" panose="020B0604030504040204" pitchFamily="34" charset="-120"/>
              </a:rPr>
              <a:t>：小兔</a:t>
            </a:r>
            <a:r>
              <a:rPr lang="zh-TW" altLang="en-US" sz="7200" b="1" dirty="0">
                <a:latin typeface="微軟正黑體" panose="020B0604030504040204" pitchFamily="34" charset="-120"/>
                <a:ea typeface="微軟正黑體" panose="020B0604030504040204" pitchFamily="34" charset="-120"/>
              </a:rPr>
              <a:t>（未滿</a:t>
            </a:r>
            <a:r>
              <a:rPr lang="en-US" altLang="zh-TW" sz="7200" b="1" dirty="0">
                <a:latin typeface="微軟正黑體" panose="020B0604030504040204" pitchFamily="34" charset="-120"/>
                <a:ea typeface="微軟正黑體" panose="020B0604030504040204" pitchFamily="34" charset="-120"/>
              </a:rPr>
              <a:t>18</a:t>
            </a:r>
            <a:r>
              <a:rPr lang="zh-TW" altLang="en-US" sz="7200" b="1" dirty="0">
                <a:latin typeface="微軟正黑體" panose="020B0604030504040204" pitchFamily="34" charset="-120"/>
                <a:ea typeface="微軟正黑體" panose="020B0604030504040204" pitchFamily="34" charset="-120"/>
              </a:rPr>
              <a:t>歲）私自從家裡拿取電子煙，並帶到學校抽，小兔的行為是否違法</a:t>
            </a:r>
            <a:r>
              <a:rPr lang="en-US" altLang="zh-TW" sz="7200" b="1" dirty="0">
                <a:latin typeface="微軟正黑體" panose="020B0604030504040204" pitchFamily="34" charset="-120"/>
                <a:ea typeface="微軟正黑體" panose="020B0604030504040204" pitchFamily="34" charset="-120"/>
              </a:rPr>
              <a:t>?</a:t>
            </a:r>
          </a:p>
          <a:p>
            <a:pPr>
              <a:lnSpc>
                <a:spcPct val="150000"/>
              </a:lnSpc>
            </a:pPr>
            <a:r>
              <a:rPr lang="en-US" altLang="zh-TW" sz="7200" dirty="0">
                <a:latin typeface="微軟正黑體" panose="020B0604030504040204" pitchFamily="34" charset="-120"/>
                <a:ea typeface="微軟正黑體" panose="020B0604030504040204" pitchFamily="34" charset="-120"/>
              </a:rPr>
              <a:t>A</a:t>
            </a:r>
            <a:r>
              <a:rPr lang="zh-TW" altLang="en-US" sz="7200" dirty="0">
                <a:latin typeface="微軟正黑體" panose="020B0604030504040204" pitchFamily="34" charset="-120"/>
                <a:ea typeface="微軟正黑體" panose="020B0604030504040204" pitchFamily="34" charset="-120"/>
              </a:rPr>
              <a:t>：</a:t>
            </a:r>
            <a:r>
              <a:rPr lang="zh-TW" altLang="en-US" sz="7200" b="1" dirty="0">
                <a:latin typeface="微軟正黑體" panose="020B0604030504040204" pitchFamily="34" charset="-120"/>
                <a:ea typeface="微軟正黑體" panose="020B0604030504040204" pitchFamily="34" charset="-120"/>
              </a:rPr>
              <a:t>是</a:t>
            </a:r>
            <a:r>
              <a:rPr lang="en-US" altLang="zh-TW" sz="7200" b="1" dirty="0">
                <a:latin typeface="微軟正黑體" panose="020B0604030504040204" pitchFamily="34" charset="-120"/>
                <a:ea typeface="微軟正黑體" panose="020B0604030504040204" pitchFamily="34" charset="-120"/>
              </a:rPr>
              <a:t>!!</a:t>
            </a:r>
            <a:r>
              <a:rPr lang="zh-TW" altLang="en-US" sz="7200" dirty="0">
                <a:latin typeface="微軟正黑體" panose="020B0604030504040204" pitchFamily="34" charset="-120"/>
                <a:ea typeface="微軟正黑體" panose="020B0604030504040204" pitchFamily="34" charset="-120"/>
              </a:rPr>
              <a:t>未滿</a:t>
            </a:r>
            <a:r>
              <a:rPr lang="en-US" altLang="zh-TW" sz="7200" dirty="0">
                <a:latin typeface="微軟正黑體" panose="020B0604030504040204" pitchFamily="34" charset="-120"/>
                <a:ea typeface="微軟正黑體" panose="020B0604030504040204" pitchFamily="34" charset="-120"/>
              </a:rPr>
              <a:t>18</a:t>
            </a:r>
            <a:r>
              <a:rPr lang="zh-TW" altLang="en-US" sz="7200" dirty="0">
                <a:latin typeface="微軟正黑體" panose="020B0604030504040204" pitchFamily="34" charset="-120"/>
                <a:ea typeface="微軟正黑體" panose="020B0604030504040204" pitchFamily="34" charset="-120"/>
              </a:rPr>
              <a:t>歲者吸菸除了要施以戒菸教育，若在禁菸（煙）場所吸菸，將處以</a:t>
            </a:r>
            <a:r>
              <a:rPr lang="en-US" altLang="zh-TW" sz="7200" dirty="0">
                <a:latin typeface="微軟正黑體" panose="020B0604030504040204" pitchFamily="34" charset="-120"/>
                <a:ea typeface="微軟正黑體" panose="020B0604030504040204" pitchFamily="34" charset="-120"/>
              </a:rPr>
              <a:t>2,000</a:t>
            </a:r>
            <a:r>
              <a:rPr lang="zh-TW" altLang="en-US" sz="7200" dirty="0">
                <a:latin typeface="微軟正黑體" panose="020B0604030504040204" pitchFamily="34" charset="-120"/>
                <a:ea typeface="微軟正黑體" panose="020B0604030504040204" pitchFamily="34" charset="-120"/>
              </a:rPr>
              <a:t>元至</a:t>
            </a:r>
            <a:r>
              <a:rPr lang="en-US" altLang="zh-TW" sz="7200" dirty="0">
                <a:latin typeface="微軟正黑體" panose="020B0604030504040204" pitchFamily="34" charset="-120"/>
                <a:ea typeface="微軟正黑體" panose="020B0604030504040204" pitchFamily="34" charset="-120"/>
              </a:rPr>
              <a:t>1</a:t>
            </a:r>
            <a:r>
              <a:rPr lang="zh-TW" altLang="en-US" sz="7200" dirty="0">
                <a:latin typeface="微軟正黑體" panose="020B0604030504040204" pitchFamily="34" charset="-120"/>
                <a:ea typeface="微軟正黑體" panose="020B0604030504040204" pitchFamily="34" charset="-120"/>
              </a:rPr>
              <a:t>萬元罰鍰。</a:t>
            </a:r>
          </a:p>
          <a:p>
            <a:endParaRPr lang="en-US" altLang="zh-TW" sz="2000" dirty="0">
              <a:latin typeface="微軟正黑體" panose="020B0604030504040204" pitchFamily="34" charset="-120"/>
              <a:ea typeface="微軟正黑體" panose="020B0604030504040204" pitchFamily="34" charset="-120"/>
            </a:endParaRPr>
          </a:p>
          <a:p>
            <a:endParaRPr lang="en-US" altLang="zh-TW" dirty="0">
              <a:solidFill>
                <a:schemeClr val="tx1">
                  <a:lumMod val="75000"/>
                  <a:lumOff val="25000"/>
                </a:schemeClr>
              </a:solidFill>
              <a:latin typeface="微軟正黑體" panose="020B0604030504040204" pitchFamily="34" charset="-120"/>
              <a:ea typeface="微軟正黑體" panose="020B0604030504040204" pitchFamily="34" charset="-120"/>
            </a:endParaRPr>
          </a:p>
          <a:p>
            <a:endParaRPr lang="zh-TW" altLang="en-US" dirty="0">
              <a:latin typeface="微軟正黑體" panose="020B0604030504040204" pitchFamily="34" charset="-120"/>
              <a:ea typeface="微軟正黑體" panose="020B0604030504040204" pitchFamily="34" charset="-120"/>
            </a:endParaRPr>
          </a:p>
        </p:txBody>
      </p:sp>
      <p:pic>
        <p:nvPicPr>
          <p:cNvPr id="5" name="圖片 4">
            <a:extLst>
              <a:ext uri="{FF2B5EF4-FFF2-40B4-BE49-F238E27FC236}">
                <a16:creationId xmlns:a16="http://schemas.microsoft.com/office/drawing/2014/main" id="{7E15F0A7-460F-4676-9193-2B20932087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5949" y="1325563"/>
            <a:ext cx="5476051" cy="5532437"/>
          </a:xfrm>
          <a:prstGeom prst="rect">
            <a:avLst/>
          </a:prstGeom>
        </p:spPr>
      </p:pic>
    </p:spTree>
    <p:extLst>
      <p:ext uri="{BB962C8B-B14F-4D97-AF65-F5344CB8AC3E}">
        <p14:creationId xmlns:p14="http://schemas.microsoft.com/office/powerpoint/2010/main" val="16841897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 y="0"/>
            <a:ext cx="12192001" cy="1365813"/>
          </a:xfrm>
          <a:solidFill>
            <a:srgbClr val="593660"/>
          </a:solidFill>
        </p:spPr>
        <p:txBody>
          <a:bodyPr/>
          <a:lstStyle/>
          <a:p>
            <a:r>
              <a:rPr lang="zh-TW" altLang="en-US" dirty="0">
                <a:solidFill>
                  <a:schemeClr val="bg1"/>
                </a:solidFill>
                <a:latin typeface="微軟正黑體" panose="020B0604030504040204" pitchFamily="34" charset="-120"/>
                <a:ea typeface="微軟正黑體" panose="020B0604030504040204" pitchFamily="34" charset="-120"/>
              </a:rPr>
              <a:t>心得分享與討論</a:t>
            </a:r>
            <a:endParaRPr lang="zh-TW" altLang="en-US" dirty="0">
              <a:solidFill>
                <a:schemeClr val="bg1"/>
              </a:solidFill>
            </a:endParaRPr>
          </a:p>
        </p:txBody>
      </p:sp>
      <p:sp>
        <p:nvSpPr>
          <p:cNvPr id="3" name="內容版面配置區 2"/>
          <p:cNvSpPr>
            <a:spLocks noGrp="1"/>
          </p:cNvSpPr>
          <p:nvPr>
            <p:ph idx="1"/>
          </p:nvPr>
        </p:nvSpPr>
        <p:spPr>
          <a:xfrm>
            <a:off x="838199" y="1709878"/>
            <a:ext cx="10515600" cy="4351338"/>
          </a:xfrm>
        </p:spPr>
        <p:txBody>
          <a:bodyPr/>
          <a:lstStyle/>
          <a:p>
            <a:pPr marL="0" indent="0">
              <a:buNone/>
            </a:pPr>
            <a:endParaRPr lang="en-US" altLang="zh-TW" dirty="0">
              <a:latin typeface="微軟正黑體" panose="020B0604030504040204" pitchFamily="34" charset="-120"/>
              <a:ea typeface="微軟正黑體" panose="020B0604030504040204" pitchFamily="34" charset="-120"/>
            </a:endParaRPr>
          </a:p>
          <a:p>
            <a:r>
              <a:rPr lang="zh-TW" altLang="en-US" dirty="0">
                <a:latin typeface="微軟正黑體" panose="020B0604030504040204" pitchFamily="34" charset="-120"/>
                <a:ea typeface="微軟正黑體" panose="020B0604030504040204" pitchFamily="34" charset="-120"/>
              </a:rPr>
              <a:t>抽菸或電子煙對健康有哪些危害</a:t>
            </a:r>
            <a:r>
              <a:rPr lang="en-US" altLang="zh-TW" dirty="0">
                <a:latin typeface="微軟正黑體" panose="020B0604030504040204" pitchFamily="34" charset="-120"/>
                <a:ea typeface="微軟正黑體" panose="020B0604030504040204" pitchFamily="34" charset="-120"/>
              </a:rPr>
              <a:t>?</a:t>
            </a:r>
          </a:p>
          <a:p>
            <a:endParaRPr lang="en-US" altLang="zh-TW" dirty="0">
              <a:latin typeface="微軟正黑體" panose="020B0604030504040204" pitchFamily="34" charset="-120"/>
              <a:ea typeface="微軟正黑體" panose="020B0604030504040204" pitchFamily="34" charset="-120"/>
            </a:endParaRPr>
          </a:p>
          <a:p>
            <a:r>
              <a:rPr lang="zh-TW" altLang="en-US" dirty="0">
                <a:latin typeface="微軟正黑體" panose="020B0604030504040204" pitchFamily="34" charset="-120"/>
                <a:ea typeface="微軟正黑體" panose="020B0604030504040204" pitchFamily="34" charset="-120"/>
              </a:rPr>
              <a:t>拒絕吸菸（煙）的好處有什麼呢</a:t>
            </a:r>
            <a:r>
              <a:rPr lang="en-US" altLang="zh-TW" dirty="0">
                <a:latin typeface="微軟正黑體" panose="020B0604030504040204" pitchFamily="34" charset="-120"/>
                <a:ea typeface="微軟正黑體" panose="020B0604030504040204" pitchFamily="34" charset="-120"/>
              </a:rPr>
              <a:t>?</a:t>
            </a:r>
          </a:p>
          <a:p>
            <a:endParaRPr lang="zh-TW" altLang="en-US" dirty="0"/>
          </a:p>
        </p:txBody>
      </p:sp>
    </p:spTree>
    <p:extLst>
      <p:ext uri="{BB962C8B-B14F-4D97-AF65-F5344CB8AC3E}">
        <p14:creationId xmlns:p14="http://schemas.microsoft.com/office/powerpoint/2010/main" val="28866327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2903788"/>
            <a:ext cx="9071811" cy="1325563"/>
          </a:xfrm>
          <a:solidFill>
            <a:srgbClr val="593660"/>
          </a:solidFill>
        </p:spPr>
        <p:txBody>
          <a:bodyPr/>
          <a:lstStyle/>
          <a:p>
            <a:r>
              <a:rPr lang="zh-TW" altLang="en-US" dirty="0">
                <a:solidFill>
                  <a:schemeClr val="bg1"/>
                </a:solidFill>
                <a:latin typeface="微軟正黑體" panose="020B0604030504040204" pitchFamily="34" charset="-120"/>
                <a:ea typeface="微軟正黑體" panose="020B0604030504040204" pitchFamily="34" charset="-120"/>
              </a:rPr>
              <a:t>拒菸演練</a:t>
            </a:r>
          </a:p>
        </p:txBody>
      </p:sp>
    </p:spTree>
    <p:extLst>
      <p:ext uri="{BB962C8B-B14F-4D97-AF65-F5344CB8AC3E}">
        <p14:creationId xmlns:p14="http://schemas.microsoft.com/office/powerpoint/2010/main" val="6864566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D1943AC-9C03-489E-8C98-37F0A1182CEF}"/>
              </a:ext>
            </a:extLst>
          </p:cNvPr>
          <p:cNvSpPr>
            <a:spLocks noGrp="1"/>
          </p:cNvSpPr>
          <p:nvPr>
            <p:ph type="title"/>
          </p:nvPr>
        </p:nvSpPr>
        <p:spPr/>
        <p:txBody>
          <a:bodyPr/>
          <a:lstStyle/>
          <a:p>
            <a:endParaRPr lang="zh-TW" altLang="en-US"/>
          </a:p>
        </p:txBody>
      </p:sp>
      <p:pic>
        <p:nvPicPr>
          <p:cNvPr id="5" name="內容版面配置區 4">
            <a:extLst>
              <a:ext uri="{FF2B5EF4-FFF2-40B4-BE49-F238E27FC236}">
                <a16:creationId xmlns:a16="http://schemas.microsoft.com/office/drawing/2014/main" id="{67EBEB2C-6A7E-4895-B83B-49B5DE84714E}"/>
              </a:ext>
            </a:extLst>
          </p:cNvPr>
          <p:cNvPicPr>
            <a:picLocks noGrp="1" noChangeAspect="1"/>
          </p:cNvPicPr>
          <p:nvPr>
            <p:ph idx="1"/>
          </p:nvPr>
        </p:nvPicPr>
        <p:blipFill>
          <a:blip r:embed="rId3"/>
          <a:stretch>
            <a:fillRect/>
          </a:stretch>
        </p:blipFill>
        <p:spPr>
          <a:xfrm>
            <a:off x="592340" y="365125"/>
            <a:ext cx="11007319" cy="5760103"/>
          </a:xfrm>
        </p:spPr>
      </p:pic>
      <p:sp>
        <p:nvSpPr>
          <p:cNvPr id="6" name="文字方塊 1">
            <a:extLst>
              <a:ext uri="{FF2B5EF4-FFF2-40B4-BE49-F238E27FC236}">
                <a16:creationId xmlns:a16="http://schemas.microsoft.com/office/drawing/2014/main" id="{AFF3DAB7-3C17-4D90-9B0F-F226DAD03350}"/>
              </a:ext>
            </a:extLst>
          </p:cNvPr>
          <p:cNvSpPr txBox="1">
            <a:spLocks noChangeArrowheads="1"/>
          </p:cNvSpPr>
          <p:nvPr/>
        </p:nvSpPr>
        <p:spPr bwMode="auto">
          <a:xfrm>
            <a:off x="0" y="6396335"/>
            <a:ext cx="249267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Arial" panose="020B0604020202020204" pitchFamily="34" charset="0"/>
                <a:ea typeface="新細明體" panose="02020500000000000000" pitchFamily="18" charset="-120"/>
              </a:defRPr>
            </a:lvl1pPr>
            <a:lvl2pPr marL="742950" indent="-285750">
              <a:defRPr b="1">
                <a:solidFill>
                  <a:schemeClr val="tx1"/>
                </a:solidFill>
                <a:latin typeface="Arial" panose="020B0604020202020204" pitchFamily="34" charset="0"/>
                <a:ea typeface="新細明體" panose="02020500000000000000" pitchFamily="18" charset="-120"/>
              </a:defRPr>
            </a:lvl2pPr>
            <a:lvl3pPr marL="1143000" indent="-228600">
              <a:defRPr b="1">
                <a:solidFill>
                  <a:schemeClr val="tx1"/>
                </a:solidFill>
                <a:latin typeface="Arial" panose="020B0604020202020204" pitchFamily="34" charset="0"/>
                <a:ea typeface="新細明體" panose="02020500000000000000" pitchFamily="18" charset="-120"/>
              </a:defRPr>
            </a:lvl3pPr>
            <a:lvl4pPr marL="1600200" indent="-228600">
              <a:defRPr b="1">
                <a:solidFill>
                  <a:schemeClr val="tx1"/>
                </a:solidFill>
                <a:latin typeface="Arial" panose="020B0604020202020204" pitchFamily="34" charset="0"/>
                <a:ea typeface="新細明體" panose="02020500000000000000" pitchFamily="18" charset="-120"/>
              </a:defRPr>
            </a:lvl4pPr>
            <a:lvl5pPr marL="2057400" indent="-228600">
              <a:defRPr b="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新細明體" panose="02020500000000000000" pitchFamily="18" charset="-120"/>
              </a:defRPr>
            </a:lvl9pPr>
          </a:lstStyle>
          <a:p>
            <a:pPr eaLnBrk="1" hangingPunct="1"/>
            <a:r>
              <a:rPr lang="zh-TW" altLang="en-US" sz="1200" dirty="0">
                <a:latin typeface="微軟正黑體" panose="020B0604030504040204" pitchFamily="34" charset="-120"/>
                <a:ea typeface="微軟正黑體" panose="020B0604030504040204" pitchFamily="34" charset="-120"/>
              </a:rPr>
              <a:t>資料來源：衛生福利部國民健康署國中學生電子煙防制教材</a:t>
            </a:r>
            <a:endParaRPr lang="en-US" altLang="zh-TW" sz="1200" dirty="0">
              <a:latin typeface="微軟正黑體" panose="020B0604030504040204" pitchFamily="34" charset="-120"/>
              <a:ea typeface="微軟正黑體" panose="020B0604030504040204" pitchFamily="34" charset="-120"/>
            </a:endParaRPr>
          </a:p>
          <a:p>
            <a:pPr eaLnBrk="1" hangingPunct="1"/>
            <a:endParaRPr lang="zh-TW" altLang="en-US" sz="1200" dirty="0"/>
          </a:p>
        </p:txBody>
      </p:sp>
    </p:spTree>
    <p:extLst>
      <p:ext uri="{BB962C8B-B14F-4D97-AF65-F5344CB8AC3E}">
        <p14:creationId xmlns:p14="http://schemas.microsoft.com/office/powerpoint/2010/main" val="28931191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409E1EC0-335D-4CEF-B4E7-5224B86C136B}"/>
              </a:ext>
            </a:extLst>
          </p:cNvPr>
          <p:cNvPicPr>
            <a:picLocks noChangeAspect="1"/>
          </p:cNvPicPr>
          <p:nvPr/>
        </p:nvPicPr>
        <p:blipFill>
          <a:blip r:embed="rId3"/>
          <a:stretch>
            <a:fillRect/>
          </a:stretch>
        </p:blipFill>
        <p:spPr>
          <a:xfrm>
            <a:off x="151570" y="342469"/>
            <a:ext cx="11888859" cy="6173061"/>
          </a:xfrm>
          <a:prstGeom prst="rect">
            <a:avLst/>
          </a:prstGeom>
        </p:spPr>
      </p:pic>
      <p:pic>
        <p:nvPicPr>
          <p:cNvPr id="9" name="圖片 8">
            <a:extLst>
              <a:ext uri="{FF2B5EF4-FFF2-40B4-BE49-F238E27FC236}">
                <a16:creationId xmlns:a16="http://schemas.microsoft.com/office/drawing/2014/main" id="{443096DA-FEBE-4FF9-B1C4-4E0E88FF9FF7}"/>
              </a:ext>
            </a:extLst>
          </p:cNvPr>
          <p:cNvPicPr>
            <a:picLocks noChangeAspect="1"/>
          </p:cNvPicPr>
          <p:nvPr/>
        </p:nvPicPr>
        <p:blipFill>
          <a:blip r:embed="rId3"/>
          <a:stretch>
            <a:fillRect/>
          </a:stretch>
        </p:blipFill>
        <p:spPr>
          <a:xfrm>
            <a:off x="151570" y="342469"/>
            <a:ext cx="11888859" cy="6173061"/>
          </a:xfrm>
          <a:prstGeom prst="rect">
            <a:avLst/>
          </a:prstGeom>
        </p:spPr>
      </p:pic>
      <p:sp>
        <p:nvSpPr>
          <p:cNvPr id="10" name="文字方塊 1">
            <a:extLst>
              <a:ext uri="{FF2B5EF4-FFF2-40B4-BE49-F238E27FC236}">
                <a16:creationId xmlns:a16="http://schemas.microsoft.com/office/drawing/2014/main" id="{0DACEE50-5468-4901-9861-B0562BF6543F}"/>
              </a:ext>
            </a:extLst>
          </p:cNvPr>
          <p:cNvSpPr txBox="1">
            <a:spLocks noChangeArrowheads="1"/>
          </p:cNvSpPr>
          <p:nvPr/>
        </p:nvSpPr>
        <p:spPr bwMode="auto">
          <a:xfrm>
            <a:off x="0" y="6396335"/>
            <a:ext cx="249267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Arial" panose="020B0604020202020204" pitchFamily="34" charset="0"/>
                <a:ea typeface="新細明體" panose="02020500000000000000" pitchFamily="18" charset="-120"/>
              </a:defRPr>
            </a:lvl1pPr>
            <a:lvl2pPr marL="742950" indent="-285750">
              <a:defRPr b="1">
                <a:solidFill>
                  <a:schemeClr val="tx1"/>
                </a:solidFill>
                <a:latin typeface="Arial" panose="020B0604020202020204" pitchFamily="34" charset="0"/>
                <a:ea typeface="新細明體" panose="02020500000000000000" pitchFamily="18" charset="-120"/>
              </a:defRPr>
            </a:lvl2pPr>
            <a:lvl3pPr marL="1143000" indent="-228600">
              <a:defRPr b="1">
                <a:solidFill>
                  <a:schemeClr val="tx1"/>
                </a:solidFill>
                <a:latin typeface="Arial" panose="020B0604020202020204" pitchFamily="34" charset="0"/>
                <a:ea typeface="新細明體" panose="02020500000000000000" pitchFamily="18" charset="-120"/>
              </a:defRPr>
            </a:lvl3pPr>
            <a:lvl4pPr marL="1600200" indent="-228600">
              <a:defRPr b="1">
                <a:solidFill>
                  <a:schemeClr val="tx1"/>
                </a:solidFill>
                <a:latin typeface="Arial" panose="020B0604020202020204" pitchFamily="34" charset="0"/>
                <a:ea typeface="新細明體" panose="02020500000000000000" pitchFamily="18" charset="-120"/>
              </a:defRPr>
            </a:lvl4pPr>
            <a:lvl5pPr marL="2057400" indent="-228600">
              <a:defRPr b="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新細明體" panose="02020500000000000000" pitchFamily="18" charset="-120"/>
              </a:defRPr>
            </a:lvl9pPr>
          </a:lstStyle>
          <a:p>
            <a:pPr eaLnBrk="1" hangingPunct="1"/>
            <a:r>
              <a:rPr lang="zh-TW" altLang="en-US" sz="1200" dirty="0">
                <a:latin typeface="微軟正黑體" panose="020B0604030504040204" pitchFamily="34" charset="-120"/>
                <a:ea typeface="微軟正黑體" panose="020B0604030504040204" pitchFamily="34" charset="-120"/>
              </a:rPr>
              <a:t>資料來源：衛生福利部國民健康署國中學生電子煙防制教材</a:t>
            </a:r>
            <a:endParaRPr lang="en-US" altLang="zh-TW" sz="1200" dirty="0">
              <a:latin typeface="微軟正黑體" panose="020B0604030504040204" pitchFamily="34" charset="-120"/>
              <a:ea typeface="微軟正黑體" panose="020B0604030504040204" pitchFamily="34" charset="-120"/>
            </a:endParaRPr>
          </a:p>
          <a:p>
            <a:pPr eaLnBrk="1" hangingPunct="1"/>
            <a:endParaRPr lang="zh-TW" altLang="en-US" sz="1200" dirty="0"/>
          </a:p>
        </p:txBody>
      </p:sp>
    </p:spTree>
    <p:extLst>
      <p:ext uri="{BB962C8B-B14F-4D97-AF65-F5344CB8AC3E}">
        <p14:creationId xmlns:p14="http://schemas.microsoft.com/office/powerpoint/2010/main" val="18253839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文字方塊 1"/>
          <p:cNvSpPr txBox="1">
            <a:spLocks noChangeArrowheads="1"/>
          </p:cNvSpPr>
          <p:nvPr/>
        </p:nvSpPr>
        <p:spPr bwMode="auto">
          <a:xfrm>
            <a:off x="0" y="6538912"/>
            <a:ext cx="25470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Arial" panose="020B0604020202020204" pitchFamily="34" charset="0"/>
                <a:ea typeface="新細明體" panose="02020500000000000000" pitchFamily="18" charset="-120"/>
              </a:defRPr>
            </a:lvl1pPr>
            <a:lvl2pPr marL="742950" indent="-285750">
              <a:defRPr b="1">
                <a:solidFill>
                  <a:schemeClr val="tx1"/>
                </a:solidFill>
                <a:latin typeface="Arial" panose="020B0604020202020204" pitchFamily="34" charset="0"/>
                <a:ea typeface="新細明體" panose="02020500000000000000" pitchFamily="18" charset="-120"/>
              </a:defRPr>
            </a:lvl2pPr>
            <a:lvl3pPr marL="1143000" indent="-228600">
              <a:defRPr b="1">
                <a:solidFill>
                  <a:schemeClr val="tx1"/>
                </a:solidFill>
                <a:latin typeface="Arial" panose="020B0604020202020204" pitchFamily="34" charset="0"/>
                <a:ea typeface="新細明體" panose="02020500000000000000" pitchFamily="18" charset="-120"/>
              </a:defRPr>
            </a:lvl3pPr>
            <a:lvl4pPr marL="1600200" indent="-228600">
              <a:defRPr b="1">
                <a:solidFill>
                  <a:schemeClr val="tx1"/>
                </a:solidFill>
                <a:latin typeface="Arial" panose="020B0604020202020204" pitchFamily="34" charset="0"/>
                <a:ea typeface="新細明體" panose="02020500000000000000" pitchFamily="18" charset="-120"/>
              </a:defRPr>
            </a:lvl4pPr>
            <a:lvl5pPr marL="2057400" indent="-228600">
              <a:defRPr b="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新細明體" panose="02020500000000000000" pitchFamily="18" charset="-120"/>
              </a:defRPr>
            </a:lvl9pPr>
          </a:lstStyle>
          <a:p>
            <a:pPr eaLnBrk="1" hangingPunct="1"/>
            <a:r>
              <a:rPr lang="zh-TW" altLang="en-US" sz="1200" dirty="0"/>
              <a:t>資料來源</a:t>
            </a:r>
            <a:r>
              <a:rPr lang="zh-TW" altLang="en-US" sz="1200" dirty="0">
                <a:latin typeface="微軟正黑體" panose="020B0604030504040204" pitchFamily="34" charset="-120"/>
                <a:ea typeface="微軟正黑體" panose="020B0604030504040204" pitchFamily="34" charset="-120"/>
              </a:rPr>
              <a:t>：</a:t>
            </a:r>
            <a:r>
              <a:rPr lang="zh-TW" altLang="en-US" sz="1200" dirty="0"/>
              <a:t>董氏基金會華文戒菸網</a:t>
            </a:r>
          </a:p>
        </p:txBody>
      </p:sp>
      <p:pic>
        <p:nvPicPr>
          <p:cNvPr id="13315" name="圖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0407" y="836613"/>
            <a:ext cx="5586412" cy="551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a:xfrm>
            <a:off x="0" y="0"/>
            <a:ext cx="12192000" cy="787400"/>
          </a:xfrm>
          <a:prstGeom prst="rect">
            <a:avLst/>
          </a:prstGeom>
          <a:solidFill>
            <a:srgbClr val="593660"/>
          </a:solidFill>
          <a:ln>
            <a:noFill/>
          </a:ln>
        </p:spPr>
        <p:style>
          <a:lnRef idx="1">
            <a:schemeClr val="accent4"/>
          </a:lnRef>
          <a:fillRef idx="2">
            <a:schemeClr val="accent4"/>
          </a:fillRef>
          <a:effectRef idx="1">
            <a:schemeClr val="accent4"/>
          </a:effectRef>
          <a:fontRef idx="minor">
            <a:schemeClr val="dk1"/>
          </a:fontRef>
        </p:style>
        <p:txBody>
          <a:bodyPr>
            <a:normAutofit fontScale="975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defRPr/>
            </a:pPr>
            <a:r>
              <a:rPr lang="zh-TW" altLang="en-US" sz="4500" dirty="0">
                <a:solidFill>
                  <a:schemeClr val="bg1"/>
                </a:solidFill>
                <a:latin typeface="微軟正黑體" panose="020B0604030504040204" pitchFamily="34" charset="-120"/>
                <a:ea typeface="微軟正黑體" panose="020B0604030504040204" pitchFamily="34" charset="-120"/>
              </a:rPr>
              <a:t>認識菸害</a:t>
            </a:r>
            <a:endParaRPr lang="en-US" altLang="zh-TW" sz="4500" dirty="0">
              <a:solidFill>
                <a:schemeClr val="bg1"/>
              </a:solidFill>
              <a:latin typeface="微軟正黑體" panose="020B0604030504040204" pitchFamily="34" charset="-120"/>
              <a:ea typeface="微軟正黑體" panose="020B0604030504040204" pitchFamily="34" charset="-120"/>
            </a:endParaRPr>
          </a:p>
          <a:p>
            <a:pPr algn="ctr">
              <a:defRPr/>
            </a:pPr>
            <a:endParaRPr lang="en-US" altLang="zh-TW" dirty="0">
              <a:solidFill>
                <a:schemeClr val="bg1"/>
              </a:solidFill>
              <a:latin typeface="微軟正黑體" panose="020B0604030504040204" pitchFamily="34" charset="-120"/>
              <a:ea typeface="微軟正黑體" panose="020B0604030504040204" pitchFamily="34" charset="-120"/>
            </a:endParaRPr>
          </a:p>
        </p:txBody>
      </p:sp>
      <p:sp>
        <p:nvSpPr>
          <p:cNvPr id="13319" name="矩形 2"/>
          <p:cNvSpPr>
            <a:spLocks noChangeArrowheads="1"/>
          </p:cNvSpPr>
          <p:nvPr/>
        </p:nvSpPr>
        <p:spPr bwMode="auto">
          <a:xfrm>
            <a:off x="6665770" y="1284079"/>
            <a:ext cx="5013086"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Arial" panose="020B0604020202020204" pitchFamily="34" charset="0"/>
                <a:ea typeface="新細明體" panose="02020500000000000000" pitchFamily="18" charset="-120"/>
              </a:defRPr>
            </a:lvl1pPr>
            <a:lvl2pPr marL="742950" indent="-285750">
              <a:defRPr b="1">
                <a:solidFill>
                  <a:schemeClr val="tx1"/>
                </a:solidFill>
                <a:latin typeface="Arial" panose="020B0604020202020204" pitchFamily="34" charset="0"/>
                <a:ea typeface="新細明體" panose="02020500000000000000" pitchFamily="18" charset="-120"/>
              </a:defRPr>
            </a:lvl2pPr>
            <a:lvl3pPr marL="1143000" indent="-228600">
              <a:defRPr b="1">
                <a:solidFill>
                  <a:schemeClr val="tx1"/>
                </a:solidFill>
                <a:latin typeface="Arial" panose="020B0604020202020204" pitchFamily="34" charset="0"/>
                <a:ea typeface="新細明體" panose="02020500000000000000" pitchFamily="18" charset="-120"/>
              </a:defRPr>
            </a:lvl3pPr>
            <a:lvl4pPr marL="1600200" indent="-228600">
              <a:defRPr b="1">
                <a:solidFill>
                  <a:schemeClr val="tx1"/>
                </a:solidFill>
                <a:latin typeface="Arial" panose="020B0604020202020204" pitchFamily="34" charset="0"/>
                <a:ea typeface="新細明體" panose="02020500000000000000" pitchFamily="18" charset="-120"/>
              </a:defRPr>
            </a:lvl4pPr>
            <a:lvl5pPr marL="2057400" indent="-228600">
              <a:defRPr b="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新細明體" panose="02020500000000000000" pitchFamily="18" charset="-120"/>
              </a:defRPr>
            </a:lvl9pPr>
          </a:lstStyle>
          <a:p>
            <a:r>
              <a:rPr lang="zh-TW" altLang="zh-TW" sz="2400" b="0" dirty="0">
                <a:latin typeface="微軟正黑體" panose="020B0604030504040204" pitchFamily="34" charset="-120"/>
                <a:ea typeface="微軟正黑體" panose="020B0604030504040204" pitchFamily="34" charset="-120"/>
              </a:rPr>
              <a:t>紙菸的菸煙中</a:t>
            </a:r>
            <a:r>
              <a:rPr lang="zh-TW" altLang="zh-TW" sz="2400" dirty="0">
                <a:latin typeface="微軟正黑體" panose="020B0604030504040204" pitchFamily="34" charset="-120"/>
                <a:ea typeface="微軟正黑體" panose="020B0604030504040204" pitchFamily="34" charset="-120"/>
              </a:rPr>
              <a:t>有</a:t>
            </a:r>
            <a:r>
              <a:rPr lang="en-US" altLang="zh-TW" sz="2400" dirty="0">
                <a:latin typeface="微軟正黑體" panose="020B0604030504040204" pitchFamily="34" charset="-120"/>
                <a:ea typeface="微軟正黑體" panose="020B0604030504040204" pitchFamily="34" charset="-120"/>
              </a:rPr>
              <a:t>7,000 </a:t>
            </a:r>
            <a:r>
              <a:rPr lang="zh-TW" altLang="zh-TW" sz="2400" dirty="0">
                <a:latin typeface="微軟正黑體" panose="020B0604030504040204" pitchFamily="34" charset="-120"/>
                <a:ea typeface="微軟正黑體" panose="020B0604030504040204" pitchFamily="34" charset="-120"/>
              </a:rPr>
              <a:t>多種化學物質</a:t>
            </a:r>
            <a:r>
              <a:rPr lang="zh-TW" altLang="zh-TW" sz="2400" b="0" dirty="0">
                <a:latin typeface="微軟正黑體" panose="020B0604030504040204" pitchFamily="34" charset="-120"/>
                <a:ea typeface="微軟正黑體" panose="020B0604030504040204" pitchFamily="34" charset="-120"/>
              </a:rPr>
              <a:t>，其中</a:t>
            </a:r>
            <a:r>
              <a:rPr lang="en-US" altLang="zh-TW" sz="2400" dirty="0">
                <a:latin typeface="微軟正黑體" panose="020B0604030504040204" pitchFamily="34" charset="-120"/>
                <a:ea typeface="微軟正黑體" panose="020B0604030504040204" pitchFamily="34" charset="-120"/>
              </a:rPr>
              <a:t>93 </a:t>
            </a:r>
            <a:r>
              <a:rPr lang="zh-TW" altLang="zh-TW" sz="2400" dirty="0">
                <a:latin typeface="微軟正黑體" panose="020B0604030504040204" pitchFamily="34" charset="-120"/>
                <a:ea typeface="微軟正黑體" panose="020B0604030504040204" pitchFamily="34" charset="-120"/>
              </a:rPr>
              <a:t>種致癌成分中有</a:t>
            </a:r>
            <a:r>
              <a:rPr lang="en-US" altLang="zh-TW" sz="2400" dirty="0">
                <a:latin typeface="微軟正黑體" panose="020B0604030504040204" pitchFamily="34" charset="-120"/>
                <a:ea typeface="微軟正黑體" panose="020B0604030504040204" pitchFamily="34" charset="-120"/>
              </a:rPr>
              <a:t>15 </a:t>
            </a:r>
            <a:r>
              <a:rPr lang="zh-TW" altLang="zh-TW" sz="2400" dirty="0">
                <a:latin typeface="微軟正黑體" panose="020B0604030504040204" pitchFamily="34" charset="-120"/>
                <a:ea typeface="微軟正黑體" panose="020B0604030504040204" pitchFamily="34" charset="-120"/>
              </a:rPr>
              <a:t>種被國際癌症研究署列為「第一級致癌物」。</a:t>
            </a:r>
          </a:p>
          <a:p>
            <a:endParaRPr lang="en-US" altLang="zh-TW" sz="2400" dirty="0">
              <a:latin typeface="微軟正黑體" panose="020B0604030504040204" pitchFamily="34" charset="-120"/>
              <a:ea typeface="微軟正黑體" panose="020B0604030504040204" pitchFamily="34" charset="-120"/>
            </a:endParaRPr>
          </a:p>
          <a:p>
            <a:r>
              <a:rPr lang="zh-TW" altLang="en-US" sz="2400" dirty="0">
                <a:solidFill>
                  <a:srgbClr val="FF0000"/>
                </a:solidFill>
                <a:latin typeface="微軟正黑體" panose="020B0604030504040204" pitchFamily="34" charset="-120"/>
                <a:ea typeface="微軟正黑體" panose="020B0604030504040204" pitchFamily="34" charset="-120"/>
              </a:rPr>
              <a:t>尼古丁</a:t>
            </a:r>
            <a:r>
              <a:rPr lang="en-US" altLang="zh-TW" sz="2400" b="0" dirty="0">
                <a:latin typeface="微軟正黑體" panose="020B0604030504040204" pitchFamily="34" charset="-120"/>
                <a:ea typeface="微軟正黑體" panose="020B0604030504040204" pitchFamily="34" charset="-120"/>
              </a:rPr>
              <a:t>-</a:t>
            </a:r>
            <a:r>
              <a:rPr lang="zh-TW" altLang="en-US" sz="2400" b="0" dirty="0">
                <a:latin typeface="微軟正黑體" panose="020B0604030504040204" pitchFamily="34" charset="-120"/>
                <a:ea typeface="微軟正黑體" panose="020B0604030504040204" pitchFamily="34" charset="-120"/>
              </a:rPr>
              <a:t>高成癮性物質</a:t>
            </a:r>
            <a:endParaRPr lang="en-US" altLang="zh-TW" sz="2400" b="0" dirty="0">
              <a:latin typeface="微軟正黑體" panose="020B0604030504040204" pitchFamily="34" charset="-120"/>
              <a:ea typeface="微軟正黑體" panose="020B0604030504040204" pitchFamily="34" charset="-120"/>
            </a:endParaRPr>
          </a:p>
          <a:p>
            <a:pPr eaLnBrk="1" hangingPunct="1"/>
            <a:r>
              <a:rPr lang="zh-TW" altLang="en-US" sz="2400" dirty="0">
                <a:solidFill>
                  <a:srgbClr val="FF0000"/>
                </a:solidFill>
                <a:latin typeface="微軟正黑體" panose="020B0604030504040204" pitchFamily="34" charset="-120"/>
                <a:ea typeface="微軟正黑體" panose="020B0604030504040204" pitchFamily="34" charset="-120"/>
              </a:rPr>
              <a:t>焦油（主要致癌物</a:t>
            </a:r>
            <a:r>
              <a:rPr lang="zh-TW" altLang="en-US" sz="2400" b="0" dirty="0">
                <a:solidFill>
                  <a:srgbClr val="FF0000"/>
                </a:solidFill>
                <a:latin typeface="微軟正黑體" panose="020B0604030504040204" pitchFamily="34" charset="-120"/>
                <a:ea typeface="微軟正黑體" panose="020B0604030504040204" pitchFamily="34" charset="-120"/>
              </a:rPr>
              <a:t>）</a:t>
            </a:r>
            <a:r>
              <a:rPr lang="en-US" altLang="zh-TW" sz="2400" b="0" dirty="0">
                <a:latin typeface="微軟正黑體" panose="020B0604030504040204" pitchFamily="34" charset="-120"/>
                <a:ea typeface="微軟正黑體" panose="020B0604030504040204" pitchFamily="34" charset="-120"/>
              </a:rPr>
              <a:t>-</a:t>
            </a:r>
            <a:r>
              <a:rPr lang="zh-TW" altLang="en-US" sz="2400" b="0" dirty="0">
                <a:latin typeface="微軟正黑體" panose="020B0604030504040204" pitchFamily="34" charset="-120"/>
                <a:ea typeface="微軟正黑體" panose="020B0604030504040204" pitchFamily="34" charset="-120"/>
              </a:rPr>
              <a:t>沉積於肺葉、破壞肺泡、導致肺纖維化</a:t>
            </a:r>
            <a:endParaRPr lang="en-US" altLang="zh-TW" sz="2400" b="0" dirty="0">
              <a:latin typeface="微軟正黑體" panose="020B0604030504040204" pitchFamily="34" charset="-120"/>
              <a:ea typeface="微軟正黑體" panose="020B0604030504040204" pitchFamily="34" charset="-120"/>
            </a:endParaRPr>
          </a:p>
          <a:p>
            <a:pPr eaLnBrk="1" hangingPunct="1"/>
            <a:r>
              <a:rPr lang="zh-TW" altLang="en-US" sz="2400" dirty="0">
                <a:solidFill>
                  <a:srgbClr val="FF0000"/>
                </a:solidFill>
                <a:latin typeface="微軟正黑體" panose="020B0604030504040204" pitchFamily="34" charset="-120"/>
                <a:ea typeface="微軟正黑體" panose="020B0604030504040204" pitchFamily="34" charset="-120"/>
              </a:rPr>
              <a:t>一氧化碳</a:t>
            </a:r>
            <a:r>
              <a:rPr lang="en-US" altLang="zh-TW" sz="2400" b="0" dirty="0">
                <a:latin typeface="微軟正黑體" panose="020B0604030504040204" pitchFamily="34" charset="-120"/>
                <a:ea typeface="微軟正黑體" panose="020B0604030504040204" pitchFamily="34" charset="-120"/>
              </a:rPr>
              <a:t>-</a:t>
            </a:r>
            <a:r>
              <a:rPr lang="zh-TW" altLang="en-US" sz="2400" b="0" dirty="0">
                <a:latin typeface="微軟正黑體" panose="020B0604030504040204" pitchFamily="34" charset="-120"/>
                <a:ea typeface="微軟正黑體" panose="020B0604030504040204" pitchFamily="34" charset="-120"/>
              </a:rPr>
              <a:t>與紅血球結合率為氧氣的</a:t>
            </a:r>
            <a:r>
              <a:rPr lang="en-US" altLang="zh-TW" sz="2400" b="0" dirty="0">
                <a:latin typeface="微軟正黑體" panose="020B0604030504040204" pitchFamily="34" charset="-120"/>
                <a:ea typeface="微軟正黑體" panose="020B0604030504040204" pitchFamily="34" charset="-120"/>
              </a:rPr>
              <a:t>200</a:t>
            </a:r>
            <a:r>
              <a:rPr lang="zh-TW" altLang="en-US" sz="2400" b="0" dirty="0">
                <a:latin typeface="微軟正黑體" panose="020B0604030504040204" pitchFamily="34" charset="-120"/>
                <a:ea typeface="微軟正黑體" panose="020B0604030504040204" pitchFamily="34" charset="-120"/>
              </a:rPr>
              <a:t>倍</a:t>
            </a:r>
            <a:endParaRPr lang="zh-TW" altLang="en-US" sz="2400" dirty="0">
              <a:latin typeface="微軟正黑體" panose="020B0604030504040204" pitchFamily="34" charset="-120"/>
              <a:ea typeface="微軟正黑體" panose="020B0604030504040204" pitchFamily="34" charset="-120"/>
            </a:endParaRPr>
          </a:p>
        </p:txBody>
      </p:sp>
      <p:pic>
        <p:nvPicPr>
          <p:cNvPr id="13320" name="圖片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334358" y="4949825"/>
            <a:ext cx="174625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投影片編號版面配置區 3"/>
          <p:cNvSpPr>
            <a:spLocks noGrp="1"/>
          </p:cNvSpPr>
          <p:nvPr>
            <p:ph type="sldNum" sz="quarter" idx="12"/>
          </p:nvPr>
        </p:nvSpPr>
        <p:spPr/>
        <p:txBody>
          <a:bodyPr/>
          <a:lstStyle/>
          <a:p>
            <a:pPr>
              <a:defRPr/>
            </a:pPr>
            <a:fld id="{02D6C1F4-0EBE-4E94-A241-CF8F9897356C}" type="slidenum">
              <a:rPr lang="en-US" altLang="zh-TW"/>
              <a:pPr>
                <a:defRPr/>
              </a:pPr>
              <a:t>2</a:t>
            </a:fld>
            <a:endParaRPr lang="en-US" altLang="zh-TW" dirty="0"/>
          </a:p>
        </p:txBody>
      </p:sp>
    </p:spTree>
    <p:extLst>
      <p:ext uri="{BB962C8B-B14F-4D97-AF65-F5344CB8AC3E}">
        <p14:creationId xmlns:p14="http://schemas.microsoft.com/office/powerpoint/2010/main" val="37942372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649CCBC-B772-4665-BB33-49F20A746FF2}"/>
              </a:ext>
            </a:extLst>
          </p:cNvPr>
          <p:cNvSpPr>
            <a:spLocks noGrp="1"/>
          </p:cNvSpPr>
          <p:nvPr>
            <p:ph type="title"/>
          </p:nvPr>
        </p:nvSpPr>
        <p:spPr/>
        <p:txBody>
          <a:bodyPr/>
          <a:lstStyle/>
          <a:p>
            <a:endParaRPr lang="zh-TW" altLang="en-US"/>
          </a:p>
        </p:txBody>
      </p:sp>
      <p:pic>
        <p:nvPicPr>
          <p:cNvPr id="9" name="內容版面配置區 8">
            <a:extLst>
              <a:ext uri="{FF2B5EF4-FFF2-40B4-BE49-F238E27FC236}">
                <a16:creationId xmlns:a16="http://schemas.microsoft.com/office/drawing/2014/main" id="{D6BA557B-ADC6-47E0-97B0-5957DF171300}"/>
              </a:ext>
            </a:extLst>
          </p:cNvPr>
          <p:cNvPicPr>
            <a:picLocks noGrp="1" noChangeAspect="1"/>
          </p:cNvPicPr>
          <p:nvPr>
            <p:ph idx="1"/>
          </p:nvPr>
        </p:nvPicPr>
        <p:blipFill>
          <a:blip r:embed="rId3"/>
          <a:stretch>
            <a:fillRect/>
          </a:stretch>
        </p:blipFill>
        <p:spPr>
          <a:xfrm>
            <a:off x="558313" y="277442"/>
            <a:ext cx="11075373" cy="6215433"/>
          </a:xfrm>
        </p:spPr>
      </p:pic>
      <p:sp>
        <p:nvSpPr>
          <p:cNvPr id="10" name="文字方塊 1">
            <a:extLst>
              <a:ext uri="{FF2B5EF4-FFF2-40B4-BE49-F238E27FC236}">
                <a16:creationId xmlns:a16="http://schemas.microsoft.com/office/drawing/2014/main" id="{7FC5B34F-4860-418E-A9F9-E3FFC2D433AC}"/>
              </a:ext>
            </a:extLst>
          </p:cNvPr>
          <p:cNvSpPr txBox="1">
            <a:spLocks noChangeArrowheads="1"/>
          </p:cNvSpPr>
          <p:nvPr/>
        </p:nvSpPr>
        <p:spPr bwMode="auto">
          <a:xfrm>
            <a:off x="0" y="6396335"/>
            <a:ext cx="249267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Arial" panose="020B0604020202020204" pitchFamily="34" charset="0"/>
                <a:ea typeface="新細明體" panose="02020500000000000000" pitchFamily="18" charset="-120"/>
              </a:defRPr>
            </a:lvl1pPr>
            <a:lvl2pPr marL="742950" indent="-285750">
              <a:defRPr b="1">
                <a:solidFill>
                  <a:schemeClr val="tx1"/>
                </a:solidFill>
                <a:latin typeface="Arial" panose="020B0604020202020204" pitchFamily="34" charset="0"/>
                <a:ea typeface="新細明體" panose="02020500000000000000" pitchFamily="18" charset="-120"/>
              </a:defRPr>
            </a:lvl2pPr>
            <a:lvl3pPr marL="1143000" indent="-228600">
              <a:defRPr b="1">
                <a:solidFill>
                  <a:schemeClr val="tx1"/>
                </a:solidFill>
                <a:latin typeface="Arial" panose="020B0604020202020204" pitchFamily="34" charset="0"/>
                <a:ea typeface="新細明體" panose="02020500000000000000" pitchFamily="18" charset="-120"/>
              </a:defRPr>
            </a:lvl3pPr>
            <a:lvl4pPr marL="1600200" indent="-228600">
              <a:defRPr b="1">
                <a:solidFill>
                  <a:schemeClr val="tx1"/>
                </a:solidFill>
                <a:latin typeface="Arial" panose="020B0604020202020204" pitchFamily="34" charset="0"/>
                <a:ea typeface="新細明體" panose="02020500000000000000" pitchFamily="18" charset="-120"/>
              </a:defRPr>
            </a:lvl4pPr>
            <a:lvl5pPr marL="2057400" indent="-228600">
              <a:defRPr b="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新細明體" panose="02020500000000000000" pitchFamily="18" charset="-120"/>
              </a:defRPr>
            </a:lvl9pPr>
          </a:lstStyle>
          <a:p>
            <a:pPr eaLnBrk="1" hangingPunct="1"/>
            <a:r>
              <a:rPr lang="zh-TW" altLang="en-US" sz="1200" dirty="0">
                <a:latin typeface="微軟正黑體" panose="020B0604030504040204" pitchFamily="34" charset="-120"/>
                <a:ea typeface="微軟正黑體" panose="020B0604030504040204" pitchFamily="34" charset="-120"/>
              </a:rPr>
              <a:t>資料來源：衛生福利部國民健康署國中學生電子煙防制教材</a:t>
            </a:r>
            <a:endParaRPr lang="en-US" altLang="zh-TW" sz="1200" dirty="0">
              <a:latin typeface="微軟正黑體" panose="020B0604030504040204" pitchFamily="34" charset="-120"/>
              <a:ea typeface="微軟正黑體" panose="020B0604030504040204" pitchFamily="34" charset="-120"/>
            </a:endParaRPr>
          </a:p>
          <a:p>
            <a:pPr eaLnBrk="1" hangingPunct="1"/>
            <a:endParaRPr lang="zh-TW" altLang="en-US" sz="1200" dirty="0"/>
          </a:p>
        </p:txBody>
      </p:sp>
    </p:spTree>
    <p:extLst>
      <p:ext uri="{BB962C8B-B14F-4D97-AF65-F5344CB8AC3E}">
        <p14:creationId xmlns:p14="http://schemas.microsoft.com/office/powerpoint/2010/main" val="28499489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84D26EF-7634-44F4-9C93-9F212CA33592}"/>
              </a:ext>
            </a:extLst>
          </p:cNvPr>
          <p:cNvSpPr>
            <a:spLocks noGrp="1"/>
          </p:cNvSpPr>
          <p:nvPr>
            <p:ph type="title"/>
          </p:nvPr>
        </p:nvSpPr>
        <p:spPr/>
        <p:txBody>
          <a:bodyPr/>
          <a:lstStyle/>
          <a:p>
            <a:endParaRPr lang="zh-TW" altLang="en-US"/>
          </a:p>
        </p:txBody>
      </p:sp>
      <p:pic>
        <p:nvPicPr>
          <p:cNvPr id="5" name="內容版面配置區 4">
            <a:extLst>
              <a:ext uri="{FF2B5EF4-FFF2-40B4-BE49-F238E27FC236}">
                <a16:creationId xmlns:a16="http://schemas.microsoft.com/office/drawing/2014/main" id="{263490B2-2E2A-4BBF-92B2-4A33D92BD40A}"/>
              </a:ext>
            </a:extLst>
          </p:cNvPr>
          <p:cNvPicPr>
            <a:picLocks noGrp="1" noChangeAspect="1"/>
          </p:cNvPicPr>
          <p:nvPr>
            <p:ph idx="1"/>
          </p:nvPr>
        </p:nvPicPr>
        <p:blipFill>
          <a:blip r:embed="rId3"/>
          <a:stretch>
            <a:fillRect/>
          </a:stretch>
        </p:blipFill>
        <p:spPr>
          <a:xfrm>
            <a:off x="460130" y="365125"/>
            <a:ext cx="11271739" cy="5940511"/>
          </a:xfrm>
        </p:spPr>
      </p:pic>
      <p:sp>
        <p:nvSpPr>
          <p:cNvPr id="6" name="文字方塊 1">
            <a:extLst>
              <a:ext uri="{FF2B5EF4-FFF2-40B4-BE49-F238E27FC236}">
                <a16:creationId xmlns:a16="http://schemas.microsoft.com/office/drawing/2014/main" id="{C0713DA0-09D5-4A4A-ADDE-E81B41359779}"/>
              </a:ext>
            </a:extLst>
          </p:cNvPr>
          <p:cNvSpPr txBox="1">
            <a:spLocks noChangeArrowheads="1"/>
          </p:cNvSpPr>
          <p:nvPr/>
        </p:nvSpPr>
        <p:spPr bwMode="auto">
          <a:xfrm>
            <a:off x="0" y="6396335"/>
            <a:ext cx="249267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Arial" panose="020B0604020202020204" pitchFamily="34" charset="0"/>
                <a:ea typeface="新細明體" panose="02020500000000000000" pitchFamily="18" charset="-120"/>
              </a:defRPr>
            </a:lvl1pPr>
            <a:lvl2pPr marL="742950" indent="-285750">
              <a:defRPr b="1">
                <a:solidFill>
                  <a:schemeClr val="tx1"/>
                </a:solidFill>
                <a:latin typeface="Arial" panose="020B0604020202020204" pitchFamily="34" charset="0"/>
                <a:ea typeface="新細明體" panose="02020500000000000000" pitchFamily="18" charset="-120"/>
              </a:defRPr>
            </a:lvl2pPr>
            <a:lvl3pPr marL="1143000" indent="-228600">
              <a:defRPr b="1">
                <a:solidFill>
                  <a:schemeClr val="tx1"/>
                </a:solidFill>
                <a:latin typeface="Arial" panose="020B0604020202020204" pitchFamily="34" charset="0"/>
                <a:ea typeface="新細明體" panose="02020500000000000000" pitchFamily="18" charset="-120"/>
              </a:defRPr>
            </a:lvl3pPr>
            <a:lvl4pPr marL="1600200" indent="-228600">
              <a:defRPr b="1">
                <a:solidFill>
                  <a:schemeClr val="tx1"/>
                </a:solidFill>
                <a:latin typeface="Arial" panose="020B0604020202020204" pitchFamily="34" charset="0"/>
                <a:ea typeface="新細明體" panose="02020500000000000000" pitchFamily="18" charset="-120"/>
              </a:defRPr>
            </a:lvl4pPr>
            <a:lvl5pPr marL="2057400" indent="-228600">
              <a:defRPr b="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新細明體" panose="02020500000000000000" pitchFamily="18" charset="-120"/>
              </a:defRPr>
            </a:lvl9pPr>
          </a:lstStyle>
          <a:p>
            <a:pPr eaLnBrk="1" hangingPunct="1"/>
            <a:r>
              <a:rPr lang="zh-TW" altLang="en-US" sz="1200" dirty="0">
                <a:latin typeface="微軟正黑體" panose="020B0604030504040204" pitchFamily="34" charset="-120"/>
                <a:ea typeface="微軟正黑體" panose="020B0604030504040204" pitchFamily="34" charset="-120"/>
              </a:rPr>
              <a:t>資料來源：衛生福利部國民健康署國中學生電子煙防制教材</a:t>
            </a:r>
            <a:endParaRPr lang="en-US" altLang="zh-TW" sz="1200" dirty="0">
              <a:latin typeface="微軟正黑體" panose="020B0604030504040204" pitchFamily="34" charset="-120"/>
              <a:ea typeface="微軟正黑體" panose="020B0604030504040204" pitchFamily="34" charset="-120"/>
            </a:endParaRPr>
          </a:p>
          <a:p>
            <a:pPr eaLnBrk="1" hangingPunct="1"/>
            <a:endParaRPr lang="zh-TW" altLang="en-US" sz="1200" dirty="0"/>
          </a:p>
        </p:txBody>
      </p:sp>
    </p:spTree>
    <p:extLst>
      <p:ext uri="{BB962C8B-B14F-4D97-AF65-F5344CB8AC3E}">
        <p14:creationId xmlns:p14="http://schemas.microsoft.com/office/powerpoint/2010/main" val="35798070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DE75FBD-A603-4B8C-A2CC-5AB177E27229}"/>
              </a:ext>
            </a:extLst>
          </p:cNvPr>
          <p:cNvSpPr>
            <a:spLocks noGrp="1"/>
          </p:cNvSpPr>
          <p:nvPr>
            <p:ph type="title"/>
          </p:nvPr>
        </p:nvSpPr>
        <p:spPr/>
        <p:txBody>
          <a:bodyPr/>
          <a:lstStyle/>
          <a:p>
            <a:endParaRPr lang="zh-TW" altLang="en-US"/>
          </a:p>
        </p:txBody>
      </p:sp>
      <p:pic>
        <p:nvPicPr>
          <p:cNvPr id="5" name="內容版面配置區 4">
            <a:extLst>
              <a:ext uri="{FF2B5EF4-FFF2-40B4-BE49-F238E27FC236}">
                <a16:creationId xmlns:a16="http://schemas.microsoft.com/office/drawing/2014/main" id="{56AE7350-402C-4500-9264-35489F761D42}"/>
              </a:ext>
            </a:extLst>
          </p:cNvPr>
          <p:cNvPicPr>
            <a:picLocks noGrp="1" noChangeAspect="1"/>
          </p:cNvPicPr>
          <p:nvPr>
            <p:ph idx="1"/>
          </p:nvPr>
        </p:nvPicPr>
        <p:blipFill>
          <a:blip r:embed="rId3"/>
          <a:stretch>
            <a:fillRect/>
          </a:stretch>
        </p:blipFill>
        <p:spPr>
          <a:xfrm>
            <a:off x="344994" y="365125"/>
            <a:ext cx="11502011" cy="6063860"/>
          </a:xfrm>
        </p:spPr>
      </p:pic>
      <p:sp>
        <p:nvSpPr>
          <p:cNvPr id="7" name="文字方塊 1">
            <a:extLst>
              <a:ext uri="{FF2B5EF4-FFF2-40B4-BE49-F238E27FC236}">
                <a16:creationId xmlns:a16="http://schemas.microsoft.com/office/drawing/2014/main" id="{31EDDA49-54E4-4613-9CCF-A63DD022460F}"/>
              </a:ext>
            </a:extLst>
          </p:cNvPr>
          <p:cNvSpPr txBox="1">
            <a:spLocks noChangeArrowheads="1"/>
          </p:cNvSpPr>
          <p:nvPr/>
        </p:nvSpPr>
        <p:spPr bwMode="auto">
          <a:xfrm>
            <a:off x="0" y="6428985"/>
            <a:ext cx="249267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Arial" panose="020B0604020202020204" pitchFamily="34" charset="0"/>
                <a:ea typeface="新細明體" panose="02020500000000000000" pitchFamily="18" charset="-120"/>
              </a:defRPr>
            </a:lvl1pPr>
            <a:lvl2pPr marL="742950" indent="-285750">
              <a:defRPr b="1">
                <a:solidFill>
                  <a:schemeClr val="tx1"/>
                </a:solidFill>
                <a:latin typeface="Arial" panose="020B0604020202020204" pitchFamily="34" charset="0"/>
                <a:ea typeface="新細明體" panose="02020500000000000000" pitchFamily="18" charset="-120"/>
              </a:defRPr>
            </a:lvl2pPr>
            <a:lvl3pPr marL="1143000" indent="-228600">
              <a:defRPr b="1">
                <a:solidFill>
                  <a:schemeClr val="tx1"/>
                </a:solidFill>
                <a:latin typeface="Arial" panose="020B0604020202020204" pitchFamily="34" charset="0"/>
                <a:ea typeface="新細明體" panose="02020500000000000000" pitchFamily="18" charset="-120"/>
              </a:defRPr>
            </a:lvl3pPr>
            <a:lvl4pPr marL="1600200" indent="-228600">
              <a:defRPr b="1">
                <a:solidFill>
                  <a:schemeClr val="tx1"/>
                </a:solidFill>
                <a:latin typeface="Arial" panose="020B0604020202020204" pitchFamily="34" charset="0"/>
                <a:ea typeface="新細明體" panose="02020500000000000000" pitchFamily="18" charset="-120"/>
              </a:defRPr>
            </a:lvl4pPr>
            <a:lvl5pPr marL="2057400" indent="-228600">
              <a:defRPr b="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新細明體" panose="02020500000000000000" pitchFamily="18" charset="-120"/>
              </a:defRPr>
            </a:lvl9pPr>
          </a:lstStyle>
          <a:p>
            <a:pPr eaLnBrk="1" hangingPunct="1"/>
            <a:r>
              <a:rPr lang="zh-TW" altLang="en-US" sz="1200" dirty="0">
                <a:latin typeface="微軟正黑體" panose="020B0604030504040204" pitchFamily="34" charset="-120"/>
                <a:ea typeface="微軟正黑體" panose="020B0604030504040204" pitchFamily="34" charset="-120"/>
              </a:rPr>
              <a:t>資料來源：衛生福利部國民健康署國中學生電子煙防制教材</a:t>
            </a:r>
            <a:endParaRPr lang="en-US" altLang="zh-TW" sz="1200" dirty="0">
              <a:latin typeface="微軟正黑體" panose="020B0604030504040204" pitchFamily="34" charset="-120"/>
              <a:ea typeface="微軟正黑體" panose="020B0604030504040204" pitchFamily="34" charset="-120"/>
            </a:endParaRPr>
          </a:p>
          <a:p>
            <a:pPr eaLnBrk="1" hangingPunct="1"/>
            <a:endParaRPr lang="zh-TW" altLang="en-US" sz="1200" dirty="0"/>
          </a:p>
        </p:txBody>
      </p:sp>
    </p:spTree>
    <p:extLst>
      <p:ext uri="{BB962C8B-B14F-4D97-AF65-F5344CB8AC3E}">
        <p14:creationId xmlns:p14="http://schemas.microsoft.com/office/powerpoint/2010/main" val="16038125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855EC06-7FE9-42DA-86AB-ED4B85BEB98C}"/>
              </a:ext>
            </a:extLst>
          </p:cNvPr>
          <p:cNvSpPr>
            <a:spLocks noGrp="1"/>
          </p:cNvSpPr>
          <p:nvPr>
            <p:ph type="title"/>
          </p:nvPr>
        </p:nvSpPr>
        <p:spPr/>
        <p:txBody>
          <a:bodyPr/>
          <a:lstStyle/>
          <a:p>
            <a:endParaRPr lang="zh-TW" altLang="en-US"/>
          </a:p>
        </p:txBody>
      </p:sp>
      <p:pic>
        <p:nvPicPr>
          <p:cNvPr id="5" name="內容版面配置區 4">
            <a:extLst>
              <a:ext uri="{FF2B5EF4-FFF2-40B4-BE49-F238E27FC236}">
                <a16:creationId xmlns:a16="http://schemas.microsoft.com/office/drawing/2014/main" id="{17FB735A-F4FB-4AA3-8443-F6CBDC674B07}"/>
              </a:ext>
            </a:extLst>
          </p:cNvPr>
          <p:cNvPicPr>
            <a:picLocks noGrp="1" noChangeAspect="1"/>
          </p:cNvPicPr>
          <p:nvPr>
            <p:ph idx="1"/>
          </p:nvPr>
        </p:nvPicPr>
        <p:blipFill>
          <a:blip r:embed="rId3"/>
          <a:stretch>
            <a:fillRect/>
          </a:stretch>
        </p:blipFill>
        <p:spPr>
          <a:xfrm>
            <a:off x="489175" y="365125"/>
            <a:ext cx="11213650" cy="6040393"/>
          </a:xfrm>
        </p:spPr>
      </p:pic>
      <p:sp>
        <p:nvSpPr>
          <p:cNvPr id="7" name="文字方塊 1">
            <a:extLst>
              <a:ext uri="{FF2B5EF4-FFF2-40B4-BE49-F238E27FC236}">
                <a16:creationId xmlns:a16="http://schemas.microsoft.com/office/drawing/2014/main" id="{05C52B14-4EA5-49BC-B9CC-848767586E26}"/>
              </a:ext>
            </a:extLst>
          </p:cNvPr>
          <p:cNvSpPr txBox="1">
            <a:spLocks noChangeArrowheads="1"/>
          </p:cNvSpPr>
          <p:nvPr/>
        </p:nvSpPr>
        <p:spPr bwMode="auto">
          <a:xfrm>
            <a:off x="0" y="6314351"/>
            <a:ext cx="249267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Arial" panose="020B0604020202020204" pitchFamily="34" charset="0"/>
                <a:ea typeface="新細明體" panose="02020500000000000000" pitchFamily="18" charset="-120"/>
              </a:defRPr>
            </a:lvl1pPr>
            <a:lvl2pPr marL="742950" indent="-285750">
              <a:defRPr b="1">
                <a:solidFill>
                  <a:schemeClr val="tx1"/>
                </a:solidFill>
                <a:latin typeface="Arial" panose="020B0604020202020204" pitchFamily="34" charset="0"/>
                <a:ea typeface="新細明體" panose="02020500000000000000" pitchFamily="18" charset="-120"/>
              </a:defRPr>
            </a:lvl2pPr>
            <a:lvl3pPr marL="1143000" indent="-228600">
              <a:defRPr b="1">
                <a:solidFill>
                  <a:schemeClr val="tx1"/>
                </a:solidFill>
                <a:latin typeface="Arial" panose="020B0604020202020204" pitchFamily="34" charset="0"/>
                <a:ea typeface="新細明體" panose="02020500000000000000" pitchFamily="18" charset="-120"/>
              </a:defRPr>
            </a:lvl3pPr>
            <a:lvl4pPr marL="1600200" indent="-228600">
              <a:defRPr b="1">
                <a:solidFill>
                  <a:schemeClr val="tx1"/>
                </a:solidFill>
                <a:latin typeface="Arial" panose="020B0604020202020204" pitchFamily="34" charset="0"/>
                <a:ea typeface="新細明體" panose="02020500000000000000" pitchFamily="18" charset="-120"/>
              </a:defRPr>
            </a:lvl4pPr>
            <a:lvl5pPr marL="2057400" indent="-228600">
              <a:defRPr b="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新細明體" panose="02020500000000000000" pitchFamily="18" charset="-120"/>
              </a:defRPr>
            </a:lvl9pPr>
          </a:lstStyle>
          <a:p>
            <a:pPr eaLnBrk="1" hangingPunct="1"/>
            <a:r>
              <a:rPr lang="zh-TW" altLang="en-US" sz="1200" dirty="0">
                <a:latin typeface="微軟正黑體" panose="020B0604030504040204" pitchFamily="34" charset="-120"/>
                <a:ea typeface="微軟正黑體" panose="020B0604030504040204" pitchFamily="34" charset="-120"/>
              </a:rPr>
              <a:t>資料來源：衛生福利部國民健康署國中學生電子煙防制教材</a:t>
            </a:r>
            <a:endParaRPr lang="en-US" altLang="zh-TW" sz="1200" dirty="0">
              <a:latin typeface="微軟正黑體" panose="020B0604030504040204" pitchFamily="34" charset="-120"/>
              <a:ea typeface="微軟正黑體" panose="020B0604030504040204" pitchFamily="34" charset="-120"/>
            </a:endParaRPr>
          </a:p>
          <a:p>
            <a:pPr eaLnBrk="1" hangingPunct="1"/>
            <a:endParaRPr lang="zh-TW" altLang="en-US" sz="1200" dirty="0"/>
          </a:p>
        </p:txBody>
      </p:sp>
    </p:spTree>
    <p:extLst>
      <p:ext uri="{BB962C8B-B14F-4D97-AF65-F5344CB8AC3E}">
        <p14:creationId xmlns:p14="http://schemas.microsoft.com/office/powerpoint/2010/main" val="13468430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40DB585-EA89-4A08-98D9-F19EB8C67F02}"/>
              </a:ext>
            </a:extLst>
          </p:cNvPr>
          <p:cNvSpPr>
            <a:spLocks noGrp="1"/>
          </p:cNvSpPr>
          <p:nvPr>
            <p:ph type="title"/>
          </p:nvPr>
        </p:nvSpPr>
        <p:spPr/>
        <p:txBody>
          <a:bodyPr/>
          <a:lstStyle/>
          <a:p>
            <a:endParaRPr lang="zh-TW" altLang="en-US"/>
          </a:p>
        </p:txBody>
      </p:sp>
      <p:pic>
        <p:nvPicPr>
          <p:cNvPr id="5" name="內容版面配置區 4">
            <a:extLst>
              <a:ext uri="{FF2B5EF4-FFF2-40B4-BE49-F238E27FC236}">
                <a16:creationId xmlns:a16="http://schemas.microsoft.com/office/drawing/2014/main" id="{C58F13FB-B7BC-4E81-BE3A-82789802B5AF}"/>
              </a:ext>
            </a:extLst>
          </p:cNvPr>
          <p:cNvPicPr>
            <a:picLocks noGrp="1" noChangeAspect="1"/>
          </p:cNvPicPr>
          <p:nvPr>
            <p:ph idx="1"/>
          </p:nvPr>
        </p:nvPicPr>
        <p:blipFill>
          <a:blip r:embed="rId3"/>
          <a:stretch>
            <a:fillRect/>
          </a:stretch>
        </p:blipFill>
        <p:spPr>
          <a:xfrm>
            <a:off x="200713" y="365125"/>
            <a:ext cx="11790573" cy="6127750"/>
          </a:xfrm>
        </p:spPr>
      </p:pic>
      <p:sp>
        <p:nvSpPr>
          <p:cNvPr id="6" name="文字方塊 1">
            <a:extLst>
              <a:ext uri="{FF2B5EF4-FFF2-40B4-BE49-F238E27FC236}">
                <a16:creationId xmlns:a16="http://schemas.microsoft.com/office/drawing/2014/main" id="{5A08FC73-CF7A-471A-A166-5C996B9F080C}"/>
              </a:ext>
            </a:extLst>
          </p:cNvPr>
          <p:cNvSpPr txBox="1">
            <a:spLocks noChangeArrowheads="1"/>
          </p:cNvSpPr>
          <p:nvPr/>
        </p:nvSpPr>
        <p:spPr bwMode="auto">
          <a:xfrm>
            <a:off x="0" y="6396335"/>
            <a:ext cx="249267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Arial" panose="020B0604020202020204" pitchFamily="34" charset="0"/>
                <a:ea typeface="新細明體" panose="02020500000000000000" pitchFamily="18" charset="-120"/>
              </a:defRPr>
            </a:lvl1pPr>
            <a:lvl2pPr marL="742950" indent="-285750">
              <a:defRPr b="1">
                <a:solidFill>
                  <a:schemeClr val="tx1"/>
                </a:solidFill>
                <a:latin typeface="Arial" panose="020B0604020202020204" pitchFamily="34" charset="0"/>
                <a:ea typeface="新細明體" panose="02020500000000000000" pitchFamily="18" charset="-120"/>
              </a:defRPr>
            </a:lvl2pPr>
            <a:lvl3pPr marL="1143000" indent="-228600">
              <a:defRPr b="1">
                <a:solidFill>
                  <a:schemeClr val="tx1"/>
                </a:solidFill>
                <a:latin typeface="Arial" panose="020B0604020202020204" pitchFamily="34" charset="0"/>
                <a:ea typeface="新細明體" panose="02020500000000000000" pitchFamily="18" charset="-120"/>
              </a:defRPr>
            </a:lvl3pPr>
            <a:lvl4pPr marL="1600200" indent="-228600">
              <a:defRPr b="1">
                <a:solidFill>
                  <a:schemeClr val="tx1"/>
                </a:solidFill>
                <a:latin typeface="Arial" panose="020B0604020202020204" pitchFamily="34" charset="0"/>
                <a:ea typeface="新細明體" panose="02020500000000000000" pitchFamily="18" charset="-120"/>
              </a:defRPr>
            </a:lvl4pPr>
            <a:lvl5pPr marL="2057400" indent="-228600">
              <a:defRPr b="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新細明體" panose="02020500000000000000" pitchFamily="18" charset="-120"/>
              </a:defRPr>
            </a:lvl9pPr>
          </a:lstStyle>
          <a:p>
            <a:pPr eaLnBrk="1" hangingPunct="1"/>
            <a:r>
              <a:rPr lang="zh-TW" altLang="en-US" sz="1200" dirty="0">
                <a:latin typeface="微軟正黑體" panose="020B0604030504040204" pitchFamily="34" charset="-120"/>
                <a:ea typeface="微軟正黑體" panose="020B0604030504040204" pitchFamily="34" charset="-120"/>
              </a:rPr>
              <a:t>資料來源：衛生福利部國民健康署國中學生電子煙防制教材</a:t>
            </a:r>
            <a:endParaRPr lang="en-US" altLang="zh-TW" sz="1200" dirty="0">
              <a:latin typeface="微軟正黑體" panose="020B0604030504040204" pitchFamily="34" charset="-120"/>
              <a:ea typeface="微軟正黑體" panose="020B0604030504040204" pitchFamily="34" charset="-120"/>
            </a:endParaRPr>
          </a:p>
          <a:p>
            <a:pPr eaLnBrk="1" hangingPunct="1"/>
            <a:endParaRPr lang="zh-TW" altLang="en-US" sz="1200" dirty="0"/>
          </a:p>
        </p:txBody>
      </p:sp>
    </p:spTree>
    <p:extLst>
      <p:ext uri="{BB962C8B-B14F-4D97-AF65-F5344CB8AC3E}">
        <p14:creationId xmlns:p14="http://schemas.microsoft.com/office/powerpoint/2010/main" val="13325751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2735346"/>
            <a:ext cx="10515600" cy="1325563"/>
          </a:xfrm>
          <a:solidFill>
            <a:srgbClr val="593660"/>
          </a:solidFill>
        </p:spPr>
        <p:txBody>
          <a:bodyPr/>
          <a:lstStyle/>
          <a:p>
            <a:r>
              <a:rPr lang="zh-TW" altLang="en-US" dirty="0">
                <a:solidFill>
                  <a:schemeClr val="bg1"/>
                </a:solidFill>
                <a:latin typeface="微軟正黑體" panose="020B0604030504040204" pitchFamily="34" charset="-120"/>
                <a:ea typeface="微軟正黑體" panose="020B0604030504040204" pitchFamily="34" charset="-120"/>
              </a:rPr>
              <a:t>檳榔危害防制</a:t>
            </a:r>
            <a:endParaRPr lang="zh-TW" altLang="en-US" dirty="0">
              <a:solidFill>
                <a:schemeClr val="bg1"/>
              </a:solidFill>
            </a:endParaRPr>
          </a:p>
        </p:txBody>
      </p:sp>
    </p:spTree>
    <p:extLst>
      <p:ext uri="{BB962C8B-B14F-4D97-AF65-F5344CB8AC3E}">
        <p14:creationId xmlns:p14="http://schemas.microsoft.com/office/powerpoint/2010/main" val="4257896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標題 1"/>
          <p:cNvSpPr>
            <a:spLocks noGrp="1"/>
          </p:cNvSpPr>
          <p:nvPr>
            <p:ph type="title"/>
          </p:nvPr>
        </p:nvSpPr>
        <p:spPr>
          <a:xfrm>
            <a:off x="1486068" y="1495300"/>
            <a:ext cx="9679237" cy="1143000"/>
          </a:xfrm>
        </p:spPr>
        <p:txBody>
          <a:bodyPr>
            <a:noAutofit/>
          </a:bodyPr>
          <a:lstStyle/>
          <a:p>
            <a:r>
              <a:rPr lang="zh-TW" altLang="en-US" sz="2800" dirty="0">
                <a:latin typeface="微軟正黑體" panose="020B0604030504040204" pitchFamily="34" charset="-120"/>
                <a:ea typeface="微軟正黑體" panose="020B0604030504040204" pitchFamily="34" charset="-120"/>
              </a:rPr>
              <a:t>檳榔的粗纖維就如同菜瓜布在口中摩擦「牙齒」及「口腔黏膜」，</a:t>
            </a:r>
            <a:r>
              <a:rPr lang="zh-TW" altLang="en-US" sz="2800" dirty="0">
                <a:solidFill>
                  <a:srgbClr val="FF0000"/>
                </a:solidFill>
                <a:latin typeface="微軟正黑體" panose="020B0604030504040204" pitchFamily="34" charset="-120"/>
                <a:ea typeface="微軟正黑體" panose="020B0604030504040204" pitchFamily="34" charset="-120"/>
              </a:rPr>
              <a:t>牙齒會變黑、磨損、動搖以及傷害牙齦，使得牙床下移形成牙周病。</a:t>
            </a:r>
          </a:p>
        </p:txBody>
      </p:sp>
      <p:pic>
        <p:nvPicPr>
          <p:cNvPr id="82947" name="內容版面配置區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3071814" y="2924175"/>
            <a:ext cx="5680075" cy="3587750"/>
          </a:xfrm>
        </p:spPr>
      </p:pic>
      <p:sp>
        <p:nvSpPr>
          <p:cNvPr id="2" name="投影片編號版面配置區 1"/>
          <p:cNvSpPr>
            <a:spLocks noGrp="1"/>
          </p:cNvSpPr>
          <p:nvPr>
            <p:ph type="sldNum" sz="quarter" idx="12"/>
          </p:nvPr>
        </p:nvSpPr>
        <p:spPr/>
        <p:txBody>
          <a:bodyPr/>
          <a:lstStyle/>
          <a:p>
            <a:pPr>
              <a:defRPr/>
            </a:pPr>
            <a:fld id="{19200FE0-DB39-41DB-95FD-6C2429530175}" type="slidenum">
              <a:rPr lang="en-US" altLang="zh-TW" smtClean="0"/>
              <a:pPr>
                <a:defRPr/>
              </a:pPr>
              <a:t>26</a:t>
            </a:fld>
            <a:endParaRPr lang="en-US" altLang="zh-TW" dirty="0"/>
          </a:p>
        </p:txBody>
      </p:sp>
      <p:sp>
        <p:nvSpPr>
          <p:cNvPr id="5" name="標題 1"/>
          <p:cNvSpPr txBox="1">
            <a:spLocks/>
          </p:cNvSpPr>
          <p:nvPr/>
        </p:nvSpPr>
        <p:spPr>
          <a:xfrm>
            <a:off x="0" y="0"/>
            <a:ext cx="12192000" cy="1325563"/>
          </a:xfrm>
          <a:prstGeom prst="rect">
            <a:avLst/>
          </a:prstGeom>
          <a:solidFill>
            <a:srgbClr val="59366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dirty="0">
                <a:solidFill>
                  <a:schemeClr val="bg1"/>
                </a:solidFill>
                <a:latin typeface="微軟正黑體" panose="020B0604030504040204" pitchFamily="34" charset="-120"/>
                <a:ea typeface="微軟正黑體" panose="020B0604030504040204" pitchFamily="34" charset="-120"/>
              </a:rPr>
              <a:t>檳榔危害防制</a:t>
            </a:r>
            <a:endParaRPr lang="zh-TW" altLang="en-US" dirty="0">
              <a:solidFill>
                <a:schemeClr val="bg1"/>
              </a:solidFill>
            </a:endParaRPr>
          </a:p>
        </p:txBody>
      </p:sp>
    </p:spTree>
    <p:extLst>
      <p:ext uri="{BB962C8B-B14F-4D97-AF65-F5344CB8AC3E}">
        <p14:creationId xmlns:p14="http://schemas.microsoft.com/office/powerpoint/2010/main" val="32654933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文字方塊 1"/>
          <p:cNvSpPr txBox="1">
            <a:spLocks noChangeArrowheads="1"/>
          </p:cNvSpPr>
          <p:nvPr/>
        </p:nvSpPr>
        <p:spPr bwMode="auto">
          <a:xfrm>
            <a:off x="2351089" y="1628775"/>
            <a:ext cx="7921625"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ctr">
              <a:spcBef>
                <a:spcPct val="0"/>
              </a:spcBef>
              <a:buFontTx/>
              <a:buNone/>
            </a:pPr>
            <a:r>
              <a:rPr lang="zh-TW" altLang="en-US" sz="6000" dirty="0">
                <a:latin typeface="微軟正黑體" panose="020B0604030504040204" pitchFamily="34" charset="-120"/>
                <a:ea typeface="微軟正黑體" panose="020B0604030504040204" pitchFamily="34" charset="-120"/>
              </a:rPr>
              <a:t>檳榔子不加任何配料，就不會致癌 </a:t>
            </a:r>
            <a:r>
              <a:rPr lang="en-US" altLang="zh-TW" sz="6000" dirty="0">
                <a:latin typeface="微軟正黑體" panose="020B0604030504040204" pitchFamily="34" charset="-120"/>
                <a:ea typeface="微軟正黑體" panose="020B0604030504040204" pitchFamily="34" charset="-120"/>
              </a:rPr>
              <a:t>?</a:t>
            </a:r>
            <a:endParaRPr lang="zh-TW" altLang="en-US" sz="6000" dirty="0">
              <a:latin typeface="微軟正黑體" panose="020B0604030504040204" pitchFamily="34" charset="-120"/>
              <a:ea typeface="微軟正黑體" panose="020B0604030504040204" pitchFamily="34" charset="-120"/>
            </a:endParaRPr>
          </a:p>
        </p:txBody>
      </p:sp>
      <p:pic>
        <p:nvPicPr>
          <p:cNvPr id="86019" name="圖片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63751" y="3567113"/>
            <a:ext cx="2894013" cy="314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投影片編號版面配置區 1"/>
          <p:cNvSpPr>
            <a:spLocks noGrp="1"/>
          </p:cNvSpPr>
          <p:nvPr>
            <p:ph type="sldNum" sz="quarter" idx="12"/>
          </p:nvPr>
        </p:nvSpPr>
        <p:spPr/>
        <p:txBody>
          <a:bodyPr/>
          <a:lstStyle/>
          <a:p>
            <a:pPr>
              <a:defRPr/>
            </a:pPr>
            <a:fld id="{731BE8F9-D234-4528-906E-F52D8795C048}" type="slidenum">
              <a:rPr lang="en-US" altLang="zh-TW" smtClean="0"/>
              <a:pPr>
                <a:defRPr/>
              </a:pPr>
              <a:t>27</a:t>
            </a:fld>
            <a:endParaRPr lang="en-US" altLang="zh-TW" dirty="0"/>
          </a:p>
        </p:txBody>
      </p:sp>
    </p:spTree>
    <p:extLst>
      <p:ext uri="{BB962C8B-B14F-4D97-AF65-F5344CB8AC3E}">
        <p14:creationId xmlns:p14="http://schemas.microsoft.com/office/powerpoint/2010/main" val="21684134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40962" name="Group 2"/>
          <p:cNvGrpSpPr>
            <a:grpSpLocks/>
          </p:cNvGrpSpPr>
          <p:nvPr/>
        </p:nvGrpSpPr>
        <p:grpSpPr bwMode="auto">
          <a:xfrm>
            <a:off x="5683251" y="3319464"/>
            <a:ext cx="4564063" cy="2982783"/>
            <a:chOff x="2492" y="2365"/>
            <a:chExt cx="2875" cy="1918"/>
          </a:xfrm>
        </p:grpSpPr>
        <p:pic>
          <p:nvPicPr>
            <p:cNvPr id="40980" name="Picture 3" descr="DSCN10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2" y="2365"/>
              <a:ext cx="2836" cy="1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1" name="Line 4"/>
            <p:cNvSpPr>
              <a:spLocks noChangeShapeType="1"/>
            </p:cNvSpPr>
            <p:nvPr/>
          </p:nvSpPr>
          <p:spPr bwMode="auto">
            <a:xfrm flipH="1">
              <a:off x="2928" y="2820"/>
              <a:ext cx="527" cy="204"/>
            </a:xfrm>
            <a:prstGeom prst="line">
              <a:avLst/>
            </a:prstGeom>
            <a:noFill/>
            <a:ln w="38100">
              <a:solidFill>
                <a:srgbClr val="FF0000"/>
              </a:solidFill>
              <a:round/>
              <a:headEnd type="oval" w="med" len="me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TW" altLang="en-US"/>
            </a:p>
          </p:txBody>
        </p:sp>
        <p:sp>
          <p:nvSpPr>
            <p:cNvPr id="40982" name="Line 5"/>
            <p:cNvSpPr>
              <a:spLocks noChangeShapeType="1"/>
            </p:cNvSpPr>
            <p:nvPr/>
          </p:nvSpPr>
          <p:spPr bwMode="auto">
            <a:xfrm>
              <a:off x="4607" y="3178"/>
              <a:ext cx="433" cy="278"/>
            </a:xfrm>
            <a:prstGeom prst="line">
              <a:avLst/>
            </a:prstGeom>
            <a:noFill/>
            <a:ln w="38100">
              <a:solidFill>
                <a:srgbClr val="FF0000"/>
              </a:solidFill>
              <a:round/>
              <a:headEnd type="oval" w="med" len="me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TW" altLang="en-US"/>
            </a:p>
          </p:txBody>
        </p:sp>
        <p:sp>
          <p:nvSpPr>
            <p:cNvPr id="40983" name="Line 6"/>
            <p:cNvSpPr>
              <a:spLocks noChangeShapeType="1"/>
            </p:cNvSpPr>
            <p:nvPr/>
          </p:nvSpPr>
          <p:spPr bwMode="auto">
            <a:xfrm flipH="1">
              <a:off x="3493" y="3308"/>
              <a:ext cx="333" cy="682"/>
            </a:xfrm>
            <a:prstGeom prst="line">
              <a:avLst/>
            </a:prstGeom>
            <a:noFill/>
            <a:ln w="38100">
              <a:solidFill>
                <a:srgbClr val="FF0000"/>
              </a:solidFill>
              <a:round/>
              <a:headEnd type="oval" w="med" len="me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TW" altLang="en-US"/>
            </a:p>
          </p:txBody>
        </p:sp>
        <p:sp>
          <p:nvSpPr>
            <p:cNvPr id="40984" name="Text Box 7"/>
            <p:cNvSpPr txBox="1">
              <a:spLocks noChangeArrowheads="1"/>
            </p:cNvSpPr>
            <p:nvPr/>
          </p:nvSpPr>
          <p:spPr bwMode="auto">
            <a:xfrm>
              <a:off x="2538" y="2899"/>
              <a:ext cx="427" cy="8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zh-TW" altLang="en-US" sz="3200" b="1" dirty="0">
                  <a:solidFill>
                    <a:srgbClr val="CC0000"/>
                  </a:solidFill>
                  <a:latin typeface="Tahoma" panose="020B0604030504040204" pitchFamily="34" charset="0"/>
                  <a:ea typeface="華康儷粗圓" pitchFamily="49" charset="-120"/>
                </a:rPr>
                <a:t>檳榔果</a:t>
              </a:r>
              <a:endParaRPr lang="zh-TW" altLang="en-US" sz="3200" dirty="0">
                <a:solidFill>
                  <a:srgbClr val="CC0000"/>
                </a:solidFill>
                <a:latin typeface="Tahoma" panose="020B0604030504040204" pitchFamily="34" charset="0"/>
                <a:ea typeface="華康儷粗圓" pitchFamily="49" charset="-120"/>
              </a:endParaRPr>
            </a:p>
          </p:txBody>
        </p:sp>
        <p:sp>
          <p:nvSpPr>
            <p:cNvPr id="40985" name="Text Box 8"/>
            <p:cNvSpPr txBox="1">
              <a:spLocks noChangeArrowheads="1"/>
            </p:cNvSpPr>
            <p:nvPr/>
          </p:nvSpPr>
          <p:spPr bwMode="auto">
            <a:xfrm>
              <a:off x="4940" y="3462"/>
              <a:ext cx="427" cy="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zh-TW" altLang="en-US" sz="3200" b="1">
                  <a:solidFill>
                    <a:srgbClr val="CC0000"/>
                  </a:solidFill>
                  <a:latin typeface="Tahoma" panose="020B0604030504040204" pitchFamily="34" charset="0"/>
                  <a:ea typeface="華康儷粗圓" pitchFamily="49" charset="-120"/>
                </a:rPr>
                <a:t>荖花</a:t>
              </a:r>
              <a:endParaRPr lang="zh-TW" altLang="en-US" sz="3200">
                <a:solidFill>
                  <a:srgbClr val="CC0000"/>
                </a:solidFill>
                <a:latin typeface="Tahoma" panose="020B0604030504040204" pitchFamily="34" charset="0"/>
                <a:ea typeface="華康儷粗圓" pitchFamily="49" charset="-120"/>
              </a:endParaRPr>
            </a:p>
          </p:txBody>
        </p:sp>
        <p:sp>
          <p:nvSpPr>
            <p:cNvPr id="40986" name="Text Box 9"/>
            <p:cNvSpPr txBox="1">
              <a:spLocks noChangeArrowheads="1"/>
            </p:cNvSpPr>
            <p:nvPr/>
          </p:nvSpPr>
          <p:spPr bwMode="auto">
            <a:xfrm>
              <a:off x="3168" y="3907"/>
              <a:ext cx="633" cy="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zh-TW" altLang="en-US" sz="3200" b="1">
                  <a:solidFill>
                    <a:srgbClr val="CC0000"/>
                  </a:solidFill>
                  <a:latin typeface="Tahoma" panose="020B0604030504040204" pitchFamily="34" charset="0"/>
                  <a:ea typeface="華康儷粗圓" pitchFamily="49" charset="-120"/>
                </a:rPr>
                <a:t>紅灰</a:t>
              </a:r>
              <a:endParaRPr lang="zh-TW" altLang="en-US" sz="3200">
                <a:solidFill>
                  <a:srgbClr val="CC0000"/>
                </a:solidFill>
                <a:latin typeface="Tahoma" panose="020B0604030504040204" pitchFamily="34" charset="0"/>
                <a:ea typeface="華康儷粗圓" pitchFamily="49" charset="-120"/>
              </a:endParaRPr>
            </a:p>
          </p:txBody>
        </p:sp>
      </p:grpSp>
      <p:sp>
        <p:nvSpPr>
          <p:cNvPr id="2058" name="Rectangle 10"/>
          <p:cNvSpPr>
            <a:spLocks noRot="1" noChangeArrowheads="1"/>
          </p:cNvSpPr>
          <p:nvPr/>
        </p:nvSpPr>
        <p:spPr bwMode="auto">
          <a:xfrm>
            <a:off x="1955800" y="1628775"/>
            <a:ext cx="84074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10000"/>
              </a:lnSpc>
              <a:spcBef>
                <a:spcPct val="20000"/>
              </a:spcBef>
            </a:pPr>
            <a:r>
              <a:rPr kumimoji="1" lang="zh-TW" altLang="en-US" sz="2800" b="1" dirty="0">
                <a:latin typeface="微軟正黑體" panose="020B0604030504040204" pitchFamily="34" charset="-120"/>
                <a:ea typeface="微軟正黑體" panose="020B0604030504040204" pitchFamily="34" charset="-120"/>
              </a:rPr>
              <a:t>檳榔果：富含「檳榔素」及 「檳榔鹼」，這兩種物質會讓口腔長腫瘤並破壞口腔</a:t>
            </a:r>
            <a:endParaRPr lang="zh-TW" altLang="en-US" sz="2800" b="1" dirty="0">
              <a:latin typeface="微軟正黑體" panose="020B0604030504040204" pitchFamily="34" charset="-120"/>
              <a:ea typeface="微軟正黑體" panose="020B0604030504040204" pitchFamily="34" charset="-120"/>
            </a:endParaRPr>
          </a:p>
        </p:txBody>
      </p:sp>
      <p:sp>
        <p:nvSpPr>
          <p:cNvPr id="40964" name="Rectangle 12"/>
          <p:cNvSpPr>
            <a:spLocks noRot="1" noChangeArrowheads="1"/>
          </p:cNvSpPr>
          <p:nvPr/>
        </p:nvSpPr>
        <p:spPr bwMode="auto">
          <a:xfrm>
            <a:off x="0" y="10652"/>
            <a:ext cx="12192000" cy="980866"/>
          </a:xfrm>
          <a:prstGeom prst="rect">
            <a:avLst/>
          </a:prstGeom>
          <a:solidFill>
            <a:srgbClr val="593660"/>
          </a:solidFill>
          <a:ln>
            <a:noFill/>
          </a:ln>
          <a:effec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kumimoji="1" lang="zh-TW" altLang="en-US" sz="4400" dirty="0">
                <a:solidFill>
                  <a:schemeClr val="bg1"/>
                </a:solidFill>
                <a:latin typeface="微軟正黑體" panose="020B0604030504040204" pitchFamily="34" charset="-120"/>
                <a:ea typeface="微軟正黑體" panose="020B0604030504040204" pitchFamily="34" charset="-120"/>
              </a:rPr>
              <a:t>檳榔成分</a:t>
            </a:r>
            <a:endParaRPr kumimoji="1" lang="zh-TW" altLang="en-US" sz="3600" dirty="0">
              <a:solidFill>
                <a:schemeClr val="bg1"/>
              </a:solidFill>
              <a:latin typeface="微軟正黑體" panose="020B0604030504040204" pitchFamily="34" charset="-120"/>
              <a:ea typeface="微軟正黑體" panose="020B0604030504040204" pitchFamily="34" charset="-120"/>
            </a:endParaRPr>
          </a:p>
        </p:txBody>
      </p:sp>
      <p:sp>
        <p:nvSpPr>
          <p:cNvPr id="2061" name="Rectangle 13"/>
          <p:cNvSpPr>
            <a:spLocks noRot="1" noChangeArrowheads="1"/>
          </p:cNvSpPr>
          <p:nvPr/>
        </p:nvSpPr>
        <p:spPr bwMode="auto">
          <a:xfrm>
            <a:off x="1828800" y="3203575"/>
            <a:ext cx="3675065"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10000"/>
              </a:lnSpc>
              <a:spcBef>
                <a:spcPct val="20000"/>
              </a:spcBef>
              <a:buFontTx/>
              <a:buChar char="•"/>
            </a:pPr>
            <a:r>
              <a:rPr kumimoji="1" lang="zh-TW" altLang="en-US" sz="2800" b="1" dirty="0">
                <a:latin typeface="微軟正黑體" panose="020B0604030504040204" pitchFamily="34" charset="-120"/>
                <a:ea typeface="微軟正黑體" panose="020B0604030504040204" pitchFamily="34" charset="-120"/>
              </a:rPr>
              <a:t>配料：石灰和荖花是我的好朋友，會讓嘴巴發炎受傷</a:t>
            </a:r>
            <a:endParaRPr lang="zh-TW" altLang="en-US" sz="2800" b="1"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523947419"/>
      </p:ext>
    </p:extLst>
  </p:cSld>
  <p:clrMapOvr>
    <a:masterClrMapping/>
  </p:clrMapOvr>
  <p:transition spd="med">
    <p:random/>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2058"/>
                                        </p:tgtEl>
                                        <p:attrNameLst>
                                          <p:attrName>style.visibility</p:attrName>
                                        </p:attrNameLst>
                                      </p:cBhvr>
                                      <p:to>
                                        <p:strVal val="visible"/>
                                      </p:to>
                                    </p:set>
                                    <p:anim to="" calcmode="lin" valueType="num">
                                      <p:cBhvr>
                                        <p:cTn id="7" dur="1" fill="hold"/>
                                        <p:tgtEl>
                                          <p:spTgt spid="2058"/>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499"/>
                                          </p:stCondLst>
                                        </p:cTn>
                                        <p:tgtEl>
                                          <p:spTgt spid="2061"/>
                                        </p:tgtEl>
                                        <p:attrNameLst>
                                          <p:attrName>style.visibility</p:attrName>
                                        </p:attrNameLst>
                                      </p:cBhvr>
                                      <p:to>
                                        <p:strVal val="visible"/>
                                      </p:to>
                                    </p:set>
                                    <p:anim to="" calcmode="lin" valueType="num">
                                      <p:cBhvr>
                                        <p:cTn id="12" dur="1" fill="hold"/>
                                        <p:tgtEl>
                                          <p:spTgt spid="2061"/>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8" grpId="0" autoUpdateAnimBg="0"/>
      <p:bldP spid="2061" grpId="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標題 1"/>
          <p:cNvSpPr>
            <a:spLocks noGrp="1"/>
          </p:cNvSpPr>
          <p:nvPr>
            <p:ph type="title"/>
          </p:nvPr>
        </p:nvSpPr>
        <p:spPr>
          <a:xfrm>
            <a:off x="2136775" y="228600"/>
            <a:ext cx="8153400" cy="990600"/>
          </a:xfrm>
        </p:spPr>
        <p:txBody>
          <a:bodyPr/>
          <a:lstStyle/>
          <a:p>
            <a:r>
              <a:rPr lang="zh-TW" altLang="en-US" b="1" dirty="0">
                <a:solidFill>
                  <a:schemeClr val="tx1"/>
                </a:solidFill>
                <a:latin typeface="微軟正黑體" panose="020B0604030504040204" pitchFamily="34" charset="-120"/>
                <a:ea typeface="微軟正黑體" panose="020B0604030504040204" pitchFamily="34" charset="-120"/>
              </a:rPr>
              <a:t>這樣你還要吃檳榔嗎？</a:t>
            </a:r>
          </a:p>
        </p:txBody>
      </p:sp>
      <p:sp>
        <p:nvSpPr>
          <p:cNvPr id="3" name="內容版面配置區 2"/>
          <p:cNvSpPr>
            <a:spLocks noGrp="1"/>
          </p:cNvSpPr>
          <p:nvPr>
            <p:ph idx="1"/>
          </p:nvPr>
        </p:nvSpPr>
        <p:spPr>
          <a:xfrm>
            <a:off x="2136775" y="1600201"/>
            <a:ext cx="8153400" cy="1541463"/>
          </a:xfrm>
        </p:spPr>
        <p:txBody>
          <a:bodyPr>
            <a:normAutofit/>
          </a:bodyPr>
          <a:lstStyle/>
          <a:p>
            <a:pPr>
              <a:defRPr/>
            </a:pPr>
            <a:r>
              <a:rPr lang="zh-TW" altLang="en-US" sz="3200" b="1" dirty="0">
                <a:latin typeface="微軟正黑體" panose="020B0604030504040204" pitchFamily="34" charset="-120"/>
                <a:ea typeface="微軟正黑體" panose="020B0604030504040204" pitchFamily="34" charset="-120"/>
              </a:rPr>
              <a:t>可怕的是，檳榔讓我的嘴巴慢慢的長出可怕的東西～</a:t>
            </a:r>
            <a:endParaRPr lang="en-US" altLang="zh-TW" sz="3200" b="1" dirty="0">
              <a:latin typeface="微軟正黑體" panose="020B0604030504040204" pitchFamily="34" charset="-120"/>
              <a:ea typeface="微軟正黑體" panose="020B0604030504040204" pitchFamily="34" charset="-120"/>
            </a:endParaRPr>
          </a:p>
          <a:p>
            <a:pPr marL="0" indent="0">
              <a:buNone/>
              <a:defRPr/>
            </a:pPr>
            <a:r>
              <a:rPr lang="zh-TW" altLang="en-US" sz="3200" b="1" dirty="0">
                <a:latin typeface="微軟正黑體" panose="020B0604030504040204" pitchFamily="34" charset="-120"/>
                <a:ea typeface="微軟正黑體" panose="020B0604030504040204" pitchFamily="34" charset="-120"/>
              </a:rPr>
              <a:t>　　　原來是可怕的</a:t>
            </a:r>
            <a:r>
              <a:rPr lang="zh-TW" altLang="en-US" sz="3200" b="1" dirty="0">
                <a:solidFill>
                  <a:srgbClr val="C00000"/>
                </a:solidFill>
                <a:latin typeface="微軟正黑體" panose="020B0604030504040204" pitchFamily="34" charset="-120"/>
                <a:ea typeface="微軟正黑體" panose="020B0604030504040204" pitchFamily="34" charset="-120"/>
              </a:rPr>
              <a:t>口腔癌</a:t>
            </a:r>
            <a:r>
              <a:rPr lang="zh-TW" altLang="en-US" sz="3200" b="1" dirty="0">
                <a:latin typeface="微軟正黑體" panose="020B0604030504040204" pitchFamily="34" charset="-120"/>
                <a:ea typeface="微軟正黑體" panose="020B0604030504040204" pitchFamily="34" charset="-120"/>
              </a:rPr>
              <a:t>！！</a:t>
            </a:r>
          </a:p>
        </p:txBody>
      </p:sp>
      <p:sp>
        <p:nvSpPr>
          <p:cNvPr id="44036" name="頁尾版面配置區 3"/>
          <p:cNvSpPr>
            <a:spLocks noGrp="1"/>
          </p:cNvSpPr>
          <p:nvPr>
            <p:ph type="ftr" sz="quarter" idx="11"/>
          </p:nvPr>
        </p:nvSpPr>
        <p:spPr bwMode="auto">
          <a:xfrm>
            <a:off x="5767138" y="4201319"/>
            <a:ext cx="486877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zh-TW" altLang="en-US" sz="2800" dirty="0">
                <a:solidFill>
                  <a:srgbClr val="FF0000"/>
                </a:solidFill>
                <a:latin typeface="微軟正黑體" panose="020B0604030504040204" pitchFamily="34" charset="-120"/>
                <a:ea typeface="微軟正黑體" panose="020B0604030504040204" pitchFamily="34" charset="-120"/>
              </a:rPr>
              <a:t>檳榔本身就是一個致癌物</a:t>
            </a:r>
          </a:p>
        </p:txBody>
      </p:sp>
      <p:sp>
        <p:nvSpPr>
          <p:cNvPr id="44037" name="投影片編號版面配置區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80000"/>
              </a:lnSpc>
            </a:pPr>
            <a:fld id="{890CE38C-BC95-4823-BC42-8F68CE7C76F6}" type="slidenum">
              <a:rPr lang="zh-TW" altLang="en-US">
                <a:solidFill>
                  <a:srgbClr val="FFFFFF"/>
                </a:solidFill>
              </a:rPr>
              <a:pPr>
                <a:lnSpc>
                  <a:spcPct val="80000"/>
                </a:lnSpc>
              </a:pPr>
              <a:t>29</a:t>
            </a:fld>
            <a:endParaRPr lang="zh-TW" altLang="en-US">
              <a:solidFill>
                <a:srgbClr val="FFFFFF"/>
              </a:solidFill>
            </a:endParaRPr>
          </a:p>
        </p:txBody>
      </p:sp>
      <p:pic>
        <p:nvPicPr>
          <p:cNvPr id="44038" name="圖片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24114" y="3573464"/>
            <a:ext cx="3089275" cy="205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50531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6A79181-EEB5-4635-9707-3CB625ECC6F6}"/>
              </a:ext>
            </a:extLst>
          </p:cNvPr>
          <p:cNvSpPr>
            <a:spLocks noGrp="1"/>
          </p:cNvSpPr>
          <p:nvPr>
            <p:ph type="title"/>
          </p:nvPr>
        </p:nvSpPr>
        <p:spPr>
          <a:xfrm>
            <a:off x="0" y="0"/>
            <a:ext cx="12192000" cy="1325563"/>
          </a:xfrm>
          <a:solidFill>
            <a:srgbClr val="593660"/>
          </a:solidFill>
        </p:spPr>
        <p:txBody>
          <a:bodyPr/>
          <a:lstStyle/>
          <a:p>
            <a:r>
              <a:rPr lang="zh-TW" altLang="en-US" b="1" dirty="0">
                <a:solidFill>
                  <a:schemeClr val="bg1"/>
                </a:solidFill>
                <a:latin typeface="微軟正黑體" panose="020B0604030504040204" pitchFamily="34" charset="-120"/>
                <a:ea typeface="微軟正黑體" panose="020B0604030504040204" pitchFamily="34" charset="-120"/>
              </a:rPr>
              <a:t>菸品對青少年的危害</a:t>
            </a:r>
          </a:p>
        </p:txBody>
      </p:sp>
      <p:pic>
        <p:nvPicPr>
          <p:cNvPr id="5" name="內容版面配置區 4">
            <a:extLst>
              <a:ext uri="{FF2B5EF4-FFF2-40B4-BE49-F238E27FC236}">
                <a16:creationId xmlns:a16="http://schemas.microsoft.com/office/drawing/2014/main" id="{50840346-26D0-4BF0-BB82-3C99D82F55E8}"/>
              </a:ext>
            </a:extLst>
          </p:cNvPr>
          <p:cNvPicPr>
            <a:picLocks noGrp="1" noChangeAspect="1"/>
          </p:cNvPicPr>
          <p:nvPr>
            <p:ph idx="1"/>
          </p:nvPr>
        </p:nvPicPr>
        <p:blipFill>
          <a:blip r:embed="rId3"/>
          <a:stretch>
            <a:fillRect/>
          </a:stretch>
        </p:blipFill>
        <p:spPr>
          <a:xfrm>
            <a:off x="3519814" y="1325563"/>
            <a:ext cx="8672186" cy="5532437"/>
          </a:xfrm>
        </p:spPr>
      </p:pic>
      <p:sp>
        <p:nvSpPr>
          <p:cNvPr id="7" name="爆炸: 八角 6">
            <a:extLst>
              <a:ext uri="{FF2B5EF4-FFF2-40B4-BE49-F238E27FC236}">
                <a16:creationId xmlns:a16="http://schemas.microsoft.com/office/drawing/2014/main" id="{47DE903B-BC6D-4BFE-9698-10E47DFD3C02}"/>
              </a:ext>
            </a:extLst>
          </p:cNvPr>
          <p:cNvSpPr/>
          <p:nvPr/>
        </p:nvSpPr>
        <p:spPr>
          <a:xfrm>
            <a:off x="0" y="2855934"/>
            <a:ext cx="3814175" cy="2676503"/>
          </a:xfrm>
          <a:prstGeom prst="irregularSeal1">
            <a:avLst/>
          </a:prstGeom>
          <a:solidFill>
            <a:schemeClr val="accent4"/>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文字方塊 5">
            <a:extLst>
              <a:ext uri="{FF2B5EF4-FFF2-40B4-BE49-F238E27FC236}">
                <a16:creationId xmlns:a16="http://schemas.microsoft.com/office/drawing/2014/main" id="{2741DC49-AEC5-463F-A3FE-86B19B179E70}"/>
              </a:ext>
            </a:extLst>
          </p:cNvPr>
          <p:cNvSpPr txBox="1"/>
          <p:nvPr/>
        </p:nvSpPr>
        <p:spPr>
          <a:xfrm>
            <a:off x="403964" y="3869537"/>
            <a:ext cx="3006246" cy="830997"/>
          </a:xfrm>
          <a:prstGeom prst="rect">
            <a:avLst/>
          </a:prstGeom>
          <a:noFill/>
        </p:spPr>
        <p:txBody>
          <a:bodyPr wrap="square" rtlCol="0">
            <a:spAutoFit/>
          </a:bodyPr>
          <a:lstStyle/>
          <a:p>
            <a:pPr algn="ctr"/>
            <a:r>
              <a:rPr lang="zh-TW" altLang="en-US" sz="2400" b="1" dirty="0">
                <a:latin typeface="微軟正黑體" panose="020B0604030504040204" pitchFamily="34" charset="-120"/>
                <a:ea typeface="微軟正黑體" panose="020B0604030504040204" pitchFamily="34" charset="-120"/>
              </a:rPr>
              <a:t>尼古丁影響中樞神經及全身</a:t>
            </a:r>
          </a:p>
        </p:txBody>
      </p:sp>
      <p:sp>
        <p:nvSpPr>
          <p:cNvPr id="8" name="文字方塊 1">
            <a:extLst>
              <a:ext uri="{FF2B5EF4-FFF2-40B4-BE49-F238E27FC236}">
                <a16:creationId xmlns:a16="http://schemas.microsoft.com/office/drawing/2014/main" id="{707EC424-76ED-4C41-8681-5F2E863833D1}"/>
              </a:ext>
            </a:extLst>
          </p:cNvPr>
          <p:cNvSpPr txBox="1">
            <a:spLocks noChangeArrowheads="1"/>
          </p:cNvSpPr>
          <p:nvPr/>
        </p:nvSpPr>
        <p:spPr bwMode="auto">
          <a:xfrm>
            <a:off x="0" y="6396335"/>
            <a:ext cx="249267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Arial" panose="020B0604020202020204" pitchFamily="34" charset="0"/>
                <a:ea typeface="新細明體" panose="02020500000000000000" pitchFamily="18" charset="-120"/>
              </a:defRPr>
            </a:lvl1pPr>
            <a:lvl2pPr marL="742950" indent="-285750">
              <a:defRPr b="1">
                <a:solidFill>
                  <a:schemeClr val="tx1"/>
                </a:solidFill>
                <a:latin typeface="Arial" panose="020B0604020202020204" pitchFamily="34" charset="0"/>
                <a:ea typeface="新細明體" panose="02020500000000000000" pitchFamily="18" charset="-120"/>
              </a:defRPr>
            </a:lvl2pPr>
            <a:lvl3pPr marL="1143000" indent="-228600">
              <a:defRPr b="1">
                <a:solidFill>
                  <a:schemeClr val="tx1"/>
                </a:solidFill>
                <a:latin typeface="Arial" panose="020B0604020202020204" pitchFamily="34" charset="0"/>
                <a:ea typeface="新細明體" panose="02020500000000000000" pitchFamily="18" charset="-120"/>
              </a:defRPr>
            </a:lvl3pPr>
            <a:lvl4pPr marL="1600200" indent="-228600">
              <a:defRPr b="1">
                <a:solidFill>
                  <a:schemeClr val="tx1"/>
                </a:solidFill>
                <a:latin typeface="Arial" panose="020B0604020202020204" pitchFamily="34" charset="0"/>
                <a:ea typeface="新細明體" panose="02020500000000000000" pitchFamily="18" charset="-120"/>
              </a:defRPr>
            </a:lvl4pPr>
            <a:lvl5pPr marL="2057400" indent="-228600">
              <a:defRPr b="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新細明體" panose="02020500000000000000" pitchFamily="18" charset="-120"/>
              </a:defRPr>
            </a:lvl9pPr>
          </a:lstStyle>
          <a:p>
            <a:pPr eaLnBrk="1" hangingPunct="1"/>
            <a:r>
              <a:rPr lang="zh-TW" altLang="en-US" sz="1200" dirty="0">
                <a:latin typeface="微軟正黑體" panose="020B0604030504040204" pitchFamily="34" charset="-120"/>
                <a:ea typeface="微軟正黑體" panose="020B0604030504040204" pitchFamily="34" charset="-120"/>
              </a:rPr>
              <a:t>資料來源：衛生福利部國民健康署國中學生電子煙防制教材</a:t>
            </a:r>
            <a:endParaRPr lang="en-US" altLang="zh-TW" sz="1200" dirty="0">
              <a:latin typeface="微軟正黑體" panose="020B0604030504040204" pitchFamily="34" charset="-120"/>
              <a:ea typeface="微軟正黑體" panose="020B0604030504040204" pitchFamily="34" charset="-120"/>
            </a:endParaRPr>
          </a:p>
          <a:p>
            <a:pPr eaLnBrk="1" hangingPunct="1"/>
            <a:endParaRPr lang="zh-TW" altLang="en-US" sz="1200" dirty="0"/>
          </a:p>
        </p:txBody>
      </p:sp>
    </p:spTree>
    <p:extLst>
      <p:ext uri="{BB962C8B-B14F-4D97-AF65-F5344CB8AC3E}">
        <p14:creationId xmlns:p14="http://schemas.microsoft.com/office/powerpoint/2010/main" val="444465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txBox="1">
            <a:spLocks/>
          </p:cNvSpPr>
          <p:nvPr/>
        </p:nvSpPr>
        <p:spPr>
          <a:xfrm>
            <a:off x="0" y="3036281"/>
            <a:ext cx="10515600" cy="1325563"/>
          </a:xfrm>
          <a:prstGeom prst="rect">
            <a:avLst/>
          </a:prstGeom>
          <a:solidFill>
            <a:srgbClr val="593660"/>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altLang="zh-TW" dirty="0">
              <a:solidFill>
                <a:schemeClr val="bg1"/>
              </a:solidFill>
              <a:latin typeface="微軟正黑體" panose="020B0604030504040204" pitchFamily="34" charset="-120"/>
              <a:ea typeface="微軟正黑體" panose="020B0604030504040204" pitchFamily="34" charset="-120"/>
            </a:endParaRPr>
          </a:p>
          <a:p>
            <a:r>
              <a:rPr lang="zh-TW" altLang="en-US" dirty="0">
                <a:solidFill>
                  <a:schemeClr val="bg1"/>
                </a:solidFill>
                <a:latin typeface="微軟正黑體" panose="020B0604030504040204" pitchFamily="34" charset="-120"/>
                <a:ea typeface="微軟正黑體" panose="020B0604030504040204" pitchFamily="34" charset="-120"/>
              </a:rPr>
              <a:t>飲酒危害防制</a:t>
            </a:r>
          </a:p>
        </p:txBody>
      </p:sp>
    </p:spTree>
    <p:extLst>
      <p:ext uri="{BB962C8B-B14F-4D97-AF65-F5344CB8AC3E}">
        <p14:creationId xmlns:p14="http://schemas.microsoft.com/office/powerpoint/2010/main" val="34872621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ãå°äººãçåçæå°çµæ">
            <a:extLst>
              <a:ext uri="{FF2B5EF4-FFF2-40B4-BE49-F238E27FC236}">
                <a16:creationId xmlns:a16="http://schemas.microsoft.com/office/drawing/2014/main" id="{554D6A3C-28E4-438A-B6F8-0F06311733D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8761" l="10000" r="90000">
                        <a14:foregroundMark x1="57333" y1="3009" x2="64000" y2="2124"/>
                        <a14:foregroundMark x1="51333" y1="4779" x2="48667" y2="5664"/>
                        <a14:foregroundMark x1="45167" y1="95044" x2="46167" y2="95752"/>
                        <a14:foregroundMark x1="44500" y1="50088" x2="39167" y2="67965"/>
                        <a14:backgroundMark x1="53667" y1="1239" x2="53667" y2="1239"/>
                        <a14:backgroundMark x1="57333" y1="1239" x2="57333" y2="1239"/>
                        <a14:backgroundMark x1="61500" y1="1239" x2="61500" y2="1239"/>
                        <a14:backgroundMark x1="64000" y1="2301" x2="64000" y2="2301"/>
                      </a14:backgroundRemoval>
                    </a14:imgEffect>
                  </a14:imgLayer>
                </a14:imgProps>
              </a:ext>
              <a:ext uri="{28A0092B-C50C-407E-A947-70E740481C1C}">
                <a14:useLocalDpi xmlns:a14="http://schemas.microsoft.com/office/drawing/2010/main" val="0"/>
              </a:ext>
            </a:extLst>
          </a:blip>
          <a:srcRect l="23180" t="-1211" r="20216" b="1247"/>
          <a:stretch/>
        </p:blipFill>
        <p:spPr bwMode="auto">
          <a:xfrm>
            <a:off x="4566541" y="1649215"/>
            <a:ext cx="3110573" cy="5172894"/>
          </a:xfrm>
          <a:prstGeom prst="rect">
            <a:avLst/>
          </a:prstGeom>
          <a:extLst>
            <a:ext uri="{909E8E84-426E-40DD-AFC4-6F175D3DCCD1}">
              <a14:hiddenFill xmlns:a14="http://schemas.microsoft.com/office/drawing/2010/main">
                <a:solidFill>
                  <a:srgbClr val="FFFFFF"/>
                </a:solidFill>
              </a14:hiddenFill>
            </a:ext>
          </a:extLst>
        </p:spPr>
      </p:pic>
      <p:grpSp>
        <p:nvGrpSpPr>
          <p:cNvPr id="3" name="群組 2"/>
          <p:cNvGrpSpPr/>
          <p:nvPr/>
        </p:nvGrpSpPr>
        <p:grpSpPr>
          <a:xfrm>
            <a:off x="990519" y="896395"/>
            <a:ext cx="4277406" cy="2095949"/>
            <a:chOff x="236785" y="100182"/>
            <a:chExt cx="4277406" cy="2095949"/>
          </a:xfrm>
        </p:grpSpPr>
        <p:cxnSp>
          <p:nvCxnSpPr>
            <p:cNvPr id="5" name="直線接點 4">
              <a:extLst>
                <a:ext uri="{FF2B5EF4-FFF2-40B4-BE49-F238E27FC236}">
                  <a16:creationId xmlns:a16="http://schemas.microsoft.com/office/drawing/2014/main" id="{A668A0A7-ECAB-4D04-93C5-E65B8F910A59}"/>
                </a:ext>
              </a:extLst>
            </p:cNvPr>
            <p:cNvCxnSpPr/>
            <p:nvPr/>
          </p:nvCxnSpPr>
          <p:spPr>
            <a:xfrm>
              <a:off x="236785" y="675496"/>
              <a:ext cx="2160000" cy="0"/>
            </a:xfrm>
            <a:prstGeom prst="line">
              <a:avLst/>
            </a:prstGeom>
            <a:ln w="57150">
              <a:solidFill>
                <a:schemeClr val="accent4">
                  <a:lumMod val="75000"/>
                </a:schemeClr>
              </a:solidFill>
              <a:headEnd type="oval" w="med" len="med"/>
              <a:tailEnd type="oval" w="med" len="med"/>
            </a:ln>
          </p:spPr>
          <p:style>
            <a:lnRef idx="1">
              <a:schemeClr val="accent4"/>
            </a:lnRef>
            <a:fillRef idx="0">
              <a:schemeClr val="accent4"/>
            </a:fillRef>
            <a:effectRef idx="0">
              <a:schemeClr val="accent4"/>
            </a:effectRef>
            <a:fontRef idx="minor">
              <a:schemeClr val="tx1"/>
            </a:fontRef>
          </p:style>
        </p:cxnSp>
        <p:sp>
          <p:nvSpPr>
            <p:cNvPr id="8" name="文字方塊 7">
              <a:extLst>
                <a:ext uri="{FF2B5EF4-FFF2-40B4-BE49-F238E27FC236}">
                  <a16:creationId xmlns:a16="http://schemas.microsoft.com/office/drawing/2014/main" id="{5EF84FFB-E2EE-4EC0-8364-F3DB44ACFF87}"/>
                </a:ext>
              </a:extLst>
            </p:cNvPr>
            <p:cNvSpPr txBox="1"/>
            <p:nvPr/>
          </p:nvSpPr>
          <p:spPr>
            <a:xfrm>
              <a:off x="366094" y="100182"/>
              <a:ext cx="2592944" cy="584775"/>
            </a:xfrm>
            <a:prstGeom prst="rect">
              <a:avLst/>
            </a:prstGeom>
            <a:noFill/>
          </p:spPr>
          <p:txBody>
            <a:bodyPr wrap="square" rtlCol="0">
              <a:spAutoFit/>
            </a:bodyPr>
            <a:lstStyle/>
            <a:p>
              <a:r>
                <a:rPr lang="zh-TW" altLang="en-US" sz="3200" b="1" dirty="0">
                  <a:solidFill>
                    <a:schemeClr val="accent6">
                      <a:lumMod val="50000"/>
                    </a:schemeClr>
                  </a:solidFill>
                  <a:latin typeface="微軟正黑體" panose="020B0604030504040204" pitchFamily="34" charset="-120"/>
                  <a:ea typeface="微軟正黑體" panose="020B0604030504040204" pitchFamily="34" charset="-120"/>
                </a:rPr>
                <a:t>消化系統</a:t>
              </a:r>
            </a:p>
          </p:txBody>
        </p:sp>
        <p:sp>
          <p:nvSpPr>
            <p:cNvPr id="9" name="文字方塊 8">
              <a:extLst>
                <a:ext uri="{FF2B5EF4-FFF2-40B4-BE49-F238E27FC236}">
                  <a16:creationId xmlns:a16="http://schemas.microsoft.com/office/drawing/2014/main" id="{F46A06CC-E608-4848-A910-5E94C7BED456}"/>
                </a:ext>
              </a:extLst>
            </p:cNvPr>
            <p:cNvSpPr txBox="1"/>
            <p:nvPr/>
          </p:nvSpPr>
          <p:spPr>
            <a:xfrm>
              <a:off x="236785" y="811136"/>
              <a:ext cx="4277406" cy="1384995"/>
            </a:xfrm>
            <a:prstGeom prst="rect">
              <a:avLst/>
            </a:prstGeom>
            <a:noFill/>
          </p:spPr>
          <p:txBody>
            <a:bodyPr wrap="square" rtlCol="0">
              <a:spAutoFit/>
            </a:bodyPr>
            <a:lstStyle/>
            <a:p>
              <a:pPr marL="457200" indent="-457200">
                <a:buFont typeface="Wingdings" panose="05000000000000000000" pitchFamily="2" charset="2"/>
                <a:buChar char="Ø"/>
              </a:pPr>
              <a:r>
                <a:rPr lang="zh-TW" altLang="en-US" sz="2800" dirty="0">
                  <a:solidFill>
                    <a:schemeClr val="accent1"/>
                  </a:solidFill>
                  <a:latin typeface="微軟正黑體" panose="020B0604030504040204" pitchFamily="34" charset="-120"/>
                  <a:ea typeface="微軟正黑體" panose="020B0604030504040204" pitchFamily="34" charset="-120"/>
                </a:rPr>
                <a:t>胃潰瘍、胃出血</a:t>
              </a:r>
            </a:p>
            <a:p>
              <a:pPr marL="457200" indent="-457200">
                <a:buFont typeface="Wingdings" panose="05000000000000000000" pitchFamily="2" charset="2"/>
                <a:buChar char="Ø"/>
              </a:pPr>
              <a:r>
                <a:rPr lang="zh-TW" altLang="en-US" sz="2800" dirty="0">
                  <a:solidFill>
                    <a:schemeClr val="accent1"/>
                  </a:solidFill>
                  <a:latin typeface="微軟正黑體" panose="020B0604030504040204" pitchFamily="34" charset="-120"/>
                  <a:ea typeface="微軟正黑體" panose="020B0604030504040204" pitchFamily="34" charset="-120"/>
                </a:rPr>
                <a:t>脂肪肝、肝炎、肝硬化</a:t>
              </a:r>
              <a:endParaRPr lang="en-US" altLang="zh-TW" sz="2800" dirty="0">
                <a:solidFill>
                  <a:schemeClr val="accent1"/>
                </a:solidFill>
                <a:latin typeface="微軟正黑體" panose="020B0604030504040204" pitchFamily="34" charset="-120"/>
                <a:ea typeface="微軟正黑體" panose="020B0604030504040204" pitchFamily="34" charset="-120"/>
              </a:endParaRPr>
            </a:p>
            <a:p>
              <a:pPr marL="457200" indent="-457200">
                <a:buFont typeface="Wingdings" panose="05000000000000000000" pitchFamily="2" charset="2"/>
                <a:buChar char="Ø"/>
              </a:pPr>
              <a:r>
                <a:rPr lang="zh-TW" altLang="en-US" sz="2800" dirty="0">
                  <a:solidFill>
                    <a:schemeClr val="accent1"/>
                  </a:solidFill>
                  <a:latin typeface="微軟正黑體" panose="020B0604030504040204" pitchFamily="34" charset="-120"/>
                  <a:ea typeface="微軟正黑體" panose="020B0604030504040204" pitchFamily="34" charset="-120"/>
                </a:rPr>
                <a:t>急性胰臟炎</a:t>
              </a:r>
            </a:p>
          </p:txBody>
        </p:sp>
      </p:grpSp>
      <p:grpSp>
        <p:nvGrpSpPr>
          <p:cNvPr id="30" name="群組 29"/>
          <p:cNvGrpSpPr/>
          <p:nvPr/>
        </p:nvGrpSpPr>
        <p:grpSpPr>
          <a:xfrm>
            <a:off x="7677696" y="2680050"/>
            <a:ext cx="2886156" cy="1665061"/>
            <a:chOff x="236785" y="100182"/>
            <a:chExt cx="2886156" cy="1665061"/>
          </a:xfrm>
        </p:grpSpPr>
        <p:cxnSp>
          <p:nvCxnSpPr>
            <p:cNvPr id="31" name="直線接點 30">
              <a:extLst>
                <a:ext uri="{FF2B5EF4-FFF2-40B4-BE49-F238E27FC236}">
                  <a16:creationId xmlns:a16="http://schemas.microsoft.com/office/drawing/2014/main" id="{A668A0A7-ECAB-4D04-93C5-E65B8F910A59}"/>
                </a:ext>
              </a:extLst>
            </p:cNvPr>
            <p:cNvCxnSpPr/>
            <p:nvPr/>
          </p:nvCxnSpPr>
          <p:spPr>
            <a:xfrm>
              <a:off x="236785" y="675496"/>
              <a:ext cx="2160000" cy="0"/>
            </a:xfrm>
            <a:prstGeom prst="line">
              <a:avLst/>
            </a:prstGeom>
            <a:ln w="57150">
              <a:solidFill>
                <a:schemeClr val="accent4">
                  <a:lumMod val="75000"/>
                </a:schemeClr>
              </a:solidFill>
              <a:headEnd type="oval" w="med" len="med"/>
              <a:tailEnd type="oval" w="med" len="med"/>
            </a:ln>
          </p:spPr>
          <p:style>
            <a:lnRef idx="1">
              <a:schemeClr val="accent4"/>
            </a:lnRef>
            <a:fillRef idx="0">
              <a:schemeClr val="accent4"/>
            </a:fillRef>
            <a:effectRef idx="0">
              <a:schemeClr val="accent4"/>
            </a:effectRef>
            <a:fontRef idx="minor">
              <a:schemeClr val="tx1"/>
            </a:fontRef>
          </p:style>
        </p:cxnSp>
        <p:sp>
          <p:nvSpPr>
            <p:cNvPr id="32" name="文字方塊 31">
              <a:extLst>
                <a:ext uri="{FF2B5EF4-FFF2-40B4-BE49-F238E27FC236}">
                  <a16:creationId xmlns:a16="http://schemas.microsoft.com/office/drawing/2014/main" id="{5EF84FFB-E2EE-4EC0-8364-F3DB44ACFF87}"/>
                </a:ext>
              </a:extLst>
            </p:cNvPr>
            <p:cNvSpPr txBox="1"/>
            <p:nvPr/>
          </p:nvSpPr>
          <p:spPr>
            <a:xfrm>
              <a:off x="578872" y="100182"/>
              <a:ext cx="1538906" cy="584775"/>
            </a:xfrm>
            <a:prstGeom prst="rect">
              <a:avLst/>
            </a:prstGeom>
            <a:noFill/>
          </p:spPr>
          <p:txBody>
            <a:bodyPr wrap="square" rtlCol="0">
              <a:spAutoFit/>
            </a:bodyPr>
            <a:lstStyle/>
            <a:p>
              <a:r>
                <a:rPr lang="zh-TW" altLang="en-US" sz="3200" b="1" dirty="0">
                  <a:solidFill>
                    <a:schemeClr val="accent6">
                      <a:lumMod val="50000"/>
                    </a:schemeClr>
                  </a:solidFill>
                  <a:latin typeface="微軟正黑體" panose="020B0604030504040204" pitchFamily="34" charset="-120"/>
                  <a:ea typeface="微軟正黑體" panose="020B0604030504040204" pitchFamily="34" charset="-120"/>
                </a:rPr>
                <a:t>心血管</a:t>
              </a:r>
            </a:p>
          </p:txBody>
        </p:sp>
        <p:sp>
          <p:nvSpPr>
            <p:cNvPr id="33" name="文字方塊 32">
              <a:extLst>
                <a:ext uri="{FF2B5EF4-FFF2-40B4-BE49-F238E27FC236}">
                  <a16:creationId xmlns:a16="http://schemas.microsoft.com/office/drawing/2014/main" id="{F46A06CC-E608-4848-A910-5E94C7BED456}"/>
                </a:ext>
              </a:extLst>
            </p:cNvPr>
            <p:cNvSpPr txBox="1"/>
            <p:nvPr/>
          </p:nvSpPr>
          <p:spPr>
            <a:xfrm>
              <a:off x="236785" y="811136"/>
              <a:ext cx="2886156" cy="954107"/>
            </a:xfrm>
            <a:prstGeom prst="rect">
              <a:avLst/>
            </a:prstGeom>
            <a:noFill/>
          </p:spPr>
          <p:txBody>
            <a:bodyPr wrap="square" rtlCol="0">
              <a:spAutoFit/>
            </a:bodyPr>
            <a:lstStyle/>
            <a:p>
              <a:pPr marL="457200" indent="-457200">
                <a:buFont typeface="Wingdings" panose="05000000000000000000" pitchFamily="2" charset="2"/>
                <a:buChar char="Ø"/>
              </a:pPr>
              <a:r>
                <a:rPr lang="zh-TW" altLang="en-US" sz="2800" dirty="0">
                  <a:solidFill>
                    <a:schemeClr val="accent1"/>
                  </a:solidFill>
                  <a:latin typeface="微軟正黑體" panose="020B0604030504040204" pitchFamily="34" charset="-120"/>
                  <a:ea typeface="微軟正黑體" panose="020B0604030504040204" pitchFamily="34" charset="-120"/>
                </a:rPr>
                <a:t>高血壓</a:t>
              </a:r>
              <a:endParaRPr lang="en-US" altLang="zh-TW" sz="2800" dirty="0">
                <a:solidFill>
                  <a:schemeClr val="accent1"/>
                </a:solidFill>
                <a:latin typeface="微軟正黑體" panose="020B0604030504040204" pitchFamily="34" charset="-120"/>
                <a:ea typeface="微軟正黑體" panose="020B0604030504040204" pitchFamily="34" charset="-120"/>
              </a:endParaRPr>
            </a:p>
            <a:p>
              <a:pPr marL="457200" indent="-457200">
                <a:buFont typeface="Wingdings" panose="05000000000000000000" pitchFamily="2" charset="2"/>
                <a:buChar char="Ø"/>
              </a:pPr>
              <a:r>
                <a:rPr lang="zh-TW" altLang="en-US" sz="2800" dirty="0">
                  <a:solidFill>
                    <a:schemeClr val="accent1"/>
                  </a:solidFill>
                  <a:latin typeface="微軟正黑體" panose="020B0604030504040204" pitchFamily="34" charset="-120"/>
                  <a:ea typeface="微軟正黑體" panose="020B0604030504040204" pitchFamily="34" charset="-120"/>
                </a:rPr>
                <a:t>心肌病變</a:t>
              </a:r>
            </a:p>
          </p:txBody>
        </p:sp>
      </p:grpSp>
      <p:grpSp>
        <p:nvGrpSpPr>
          <p:cNvPr id="34" name="群組 33"/>
          <p:cNvGrpSpPr/>
          <p:nvPr/>
        </p:nvGrpSpPr>
        <p:grpSpPr>
          <a:xfrm>
            <a:off x="7919571" y="915911"/>
            <a:ext cx="2886156" cy="1674522"/>
            <a:chOff x="236785" y="90721"/>
            <a:chExt cx="2886156" cy="1674522"/>
          </a:xfrm>
        </p:grpSpPr>
        <p:cxnSp>
          <p:nvCxnSpPr>
            <p:cNvPr id="35" name="直線接點 34">
              <a:extLst>
                <a:ext uri="{FF2B5EF4-FFF2-40B4-BE49-F238E27FC236}">
                  <a16:creationId xmlns:a16="http://schemas.microsoft.com/office/drawing/2014/main" id="{A668A0A7-ECAB-4D04-93C5-E65B8F910A59}"/>
                </a:ext>
              </a:extLst>
            </p:cNvPr>
            <p:cNvCxnSpPr/>
            <p:nvPr/>
          </p:nvCxnSpPr>
          <p:spPr>
            <a:xfrm>
              <a:off x="236785" y="675496"/>
              <a:ext cx="2160000" cy="0"/>
            </a:xfrm>
            <a:prstGeom prst="line">
              <a:avLst/>
            </a:prstGeom>
            <a:ln w="57150">
              <a:solidFill>
                <a:schemeClr val="accent4">
                  <a:lumMod val="75000"/>
                </a:schemeClr>
              </a:solidFill>
              <a:headEnd type="oval" w="med" len="med"/>
              <a:tailEnd type="oval" w="med" len="med"/>
            </a:ln>
          </p:spPr>
          <p:style>
            <a:lnRef idx="1">
              <a:schemeClr val="accent4"/>
            </a:lnRef>
            <a:fillRef idx="0">
              <a:schemeClr val="accent4"/>
            </a:fillRef>
            <a:effectRef idx="0">
              <a:schemeClr val="accent4"/>
            </a:effectRef>
            <a:fontRef idx="minor">
              <a:schemeClr val="tx1"/>
            </a:fontRef>
          </p:style>
        </p:cxnSp>
        <p:sp>
          <p:nvSpPr>
            <p:cNvPr id="36" name="文字方塊 35">
              <a:extLst>
                <a:ext uri="{FF2B5EF4-FFF2-40B4-BE49-F238E27FC236}">
                  <a16:creationId xmlns:a16="http://schemas.microsoft.com/office/drawing/2014/main" id="{5EF84FFB-E2EE-4EC0-8364-F3DB44ACFF87}"/>
                </a:ext>
              </a:extLst>
            </p:cNvPr>
            <p:cNvSpPr txBox="1"/>
            <p:nvPr/>
          </p:nvSpPr>
          <p:spPr>
            <a:xfrm>
              <a:off x="404055" y="90721"/>
              <a:ext cx="1825460" cy="584775"/>
            </a:xfrm>
            <a:prstGeom prst="rect">
              <a:avLst/>
            </a:prstGeom>
            <a:noFill/>
          </p:spPr>
          <p:txBody>
            <a:bodyPr wrap="square" rtlCol="0">
              <a:spAutoFit/>
            </a:bodyPr>
            <a:lstStyle/>
            <a:p>
              <a:r>
                <a:rPr lang="zh-TW" altLang="en-US" sz="3200" b="1" dirty="0">
                  <a:solidFill>
                    <a:schemeClr val="accent6">
                      <a:lumMod val="50000"/>
                    </a:schemeClr>
                  </a:solidFill>
                  <a:latin typeface="微軟正黑體" panose="020B0604030504040204" pitchFamily="34" charset="-120"/>
                  <a:ea typeface="微軟正黑體" panose="020B0604030504040204" pitchFamily="34" charset="-120"/>
                </a:rPr>
                <a:t>新陳代謝</a:t>
              </a:r>
            </a:p>
          </p:txBody>
        </p:sp>
        <p:sp>
          <p:nvSpPr>
            <p:cNvPr id="37" name="文字方塊 36">
              <a:extLst>
                <a:ext uri="{FF2B5EF4-FFF2-40B4-BE49-F238E27FC236}">
                  <a16:creationId xmlns:a16="http://schemas.microsoft.com/office/drawing/2014/main" id="{F46A06CC-E608-4848-A910-5E94C7BED456}"/>
                </a:ext>
              </a:extLst>
            </p:cNvPr>
            <p:cNvSpPr txBox="1"/>
            <p:nvPr/>
          </p:nvSpPr>
          <p:spPr>
            <a:xfrm>
              <a:off x="236785" y="811136"/>
              <a:ext cx="2886156" cy="954107"/>
            </a:xfrm>
            <a:prstGeom prst="rect">
              <a:avLst/>
            </a:prstGeom>
            <a:noFill/>
          </p:spPr>
          <p:txBody>
            <a:bodyPr wrap="square" rtlCol="0">
              <a:spAutoFit/>
            </a:bodyPr>
            <a:lstStyle/>
            <a:p>
              <a:pPr marL="457200" indent="-457200">
                <a:buFont typeface="Wingdings" panose="05000000000000000000" pitchFamily="2" charset="2"/>
                <a:buChar char="Ø"/>
              </a:pPr>
              <a:r>
                <a:rPr lang="zh-TW" altLang="en-US" sz="2800" dirty="0">
                  <a:solidFill>
                    <a:schemeClr val="accent1"/>
                  </a:solidFill>
                  <a:latin typeface="微軟正黑體" panose="020B0604030504040204" pitchFamily="34" charset="-120"/>
                  <a:ea typeface="微軟正黑體" panose="020B0604030504040204" pitchFamily="34" charset="-120"/>
                </a:rPr>
                <a:t>維他命缺乏</a:t>
              </a:r>
              <a:endParaRPr lang="en-US" altLang="zh-TW" sz="2800" dirty="0">
                <a:solidFill>
                  <a:schemeClr val="accent1"/>
                </a:solidFill>
                <a:latin typeface="微軟正黑體" panose="020B0604030504040204" pitchFamily="34" charset="-120"/>
                <a:ea typeface="微軟正黑體" panose="020B0604030504040204" pitchFamily="34" charset="-120"/>
              </a:endParaRPr>
            </a:p>
            <a:p>
              <a:pPr marL="457200" indent="-457200">
                <a:buFont typeface="Wingdings" panose="05000000000000000000" pitchFamily="2" charset="2"/>
                <a:buChar char="Ø"/>
              </a:pPr>
              <a:r>
                <a:rPr lang="zh-TW" altLang="en-US" sz="2800" dirty="0">
                  <a:solidFill>
                    <a:schemeClr val="accent1"/>
                  </a:solidFill>
                  <a:latin typeface="微軟正黑體" panose="020B0604030504040204" pitchFamily="34" charset="-120"/>
                  <a:ea typeface="微軟正黑體" panose="020B0604030504040204" pitchFamily="34" charset="-120"/>
                </a:rPr>
                <a:t>血脂肪增加</a:t>
              </a:r>
            </a:p>
          </p:txBody>
        </p:sp>
      </p:grpSp>
      <p:grpSp>
        <p:nvGrpSpPr>
          <p:cNvPr id="39" name="群組 38"/>
          <p:cNvGrpSpPr/>
          <p:nvPr/>
        </p:nvGrpSpPr>
        <p:grpSpPr>
          <a:xfrm>
            <a:off x="1575299" y="3940844"/>
            <a:ext cx="2925285" cy="2225772"/>
            <a:chOff x="236785" y="90721"/>
            <a:chExt cx="2925285" cy="2225772"/>
          </a:xfrm>
        </p:grpSpPr>
        <p:cxnSp>
          <p:nvCxnSpPr>
            <p:cNvPr id="40" name="直線接點 39">
              <a:extLst>
                <a:ext uri="{FF2B5EF4-FFF2-40B4-BE49-F238E27FC236}">
                  <a16:creationId xmlns:a16="http://schemas.microsoft.com/office/drawing/2014/main" id="{A668A0A7-ECAB-4D04-93C5-E65B8F910A59}"/>
                </a:ext>
              </a:extLst>
            </p:cNvPr>
            <p:cNvCxnSpPr/>
            <p:nvPr/>
          </p:nvCxnSpPr>
          <p:spPr>
            <a:xfrm>
              <a:off x="236785" y="675496"/>
              <a:ext cx="2160000" cy="0"/>
            </a:xfrm>
            <a:prstGeom prst="line">
              <a:avLst/>
            </a:prstGeom>
            <a:ln w="57150">
              <a:solidFill>
                <a:schemeClr val="accent4">
                  <a:lumMod val="75000"/>
                </a:schemeClr>
              </a:solidFill>
              <a:headEnd type="oval" w="med" len="med"/>
              <a:tailEnd type="oval" w="med" len="med"/>
            </a:ln>
          </p:spPr>
          <p:style>
            <a:lnRef idx="1">
              <a:schemeClr val="accent4"/>
            </a:lnRef>
            <a:fillRef idx="0">
              <a:schemeClr val="accent4"/>
            </a:fillRef>
            <a:effectRef idx="0">
              <a:schemeClr val="accent4"/>
            </a:effectRef>
            <a:fontRef idx="minor">
              <a:schemeClr val="tx1"/>
            </a:fontRef>
          </p:style>
        </p:cxnSp>
        <p:sp>
          <p:nvSpPr>
            <p:cNvPr id="41" name="文字方塊 40">
              <a:extLst>
                <a:ext uri="{FF2B5EF4-FFF2-40B4-BE49-F238E27FC236}">
                  <a16:creationId xmlns:a16="http://schemas.microsoft.com/office/drawing/2014/main" id="{5EF84FFB-E2EE-4EC0-8364-F3DB44ACFF87}"/>
                </a:ext>
              </a:extLst>
            </p:cNvPr>
            <p:cNvSpPr txBox="1"/>
            <p:nvPr/>
          </p:nvSpPr>
          <p:spPr>
            <a:xfrm>
              <a:off x="404055" y="90721"/>
              <a:ext cx="1825460" cy="584775"/>
            </a:xfrm>
            <a:prstGeom prst="rect">
              <a:avLst/>
            </a:prstGeom>
            <a:noFill/>
          </p:spPr>
          <p:txBody>
            <a:bodyPr wrap="square" rtlCol="0">
              <a:spAutoFit/>
            </a:bodyPr>
            <a:lstStyle/>
            <a:p>
              <a:r>
                <a:rPr lang="zh-TW" altLang="en-US" sz="3200" b="1" dirty="0">
                  <a:solidFill>
                    <a:schemeClr val="accent6">
                      <a:lumMod val="50000"/>
                    </a:schemeClr>
                  </a:solidFill>
                  <a:latin typeface="微軟正黑體" panose="020B0604030504040204" pitchFamily="34" charset="-120"/>
                  <a:ea typeface="微軟正黑體" panose="020B0604030504040204" pitchFamily="34" charset="-120"/>
                </a:rPr>
                <a:t>中樞神經</a:t>
              </a:r>
            </a:p>
          </p:txBody>
        </p:sp>
        <p:sp>
          <p:nvSpPr>
            <p:cNvPr id="42" name="文字方塊 41">
              <a:extLst>
                <a:ext uri="{FF2B5EF4-FFF2-40B4-BE49-F238E27FC236}">
                  <a16:creationId xmlns:a16="http://schemas.microsoft.com/office/drawing/2014/main" id="{F46A06CC-E608-4848-A910-5E94C7BED456}"/>
                </a:ext>
              </a:extLst>
            </p:cNvPr>
            <p:cNvSpPr txBox="1"/>
            <p:nvPr/>
          </p:nvSpPr>
          <p:spPr>
            <a:xfrm>
              <a:off x="275914" y="931498"/>
              <a:ext cx="2886156" cy="1384995"/>
            </a:xfrm>
            <a:prstGeom prst="rect">
              <a:avLst/>
            </a:prstGeom>
            <a:noFill/>
          </p:spPr>
          <p:txBody>
            <a:bodyPr wrap="square" rtlCol="0">
              <a:spAutoFit/>
            </a:bodyPr>
            <a:lstStyle/>
            <a:p>
              <a:pPr marL="457200" indent="-457200">
                <a:buFont typeface="Wingdings" panose="05000000000000000000" pitchFamily="2" charset="2"/>
                <a:buChar char="Ø"/>
              </a:pPr>
              <a:r>
                <a:rPr lang="zh-TW" altLang="en-US" sz="2800" dirty="0">
                  <a:solidFill>
                    <a:schemeClr val="accent1"/>
                  </a:solidFill>
                  <a:latin typeface="微軟正黑體" panose="020B0604030504040204" pitchFamily="34" charset="-120"/>
                  <a:ea typeface="微軟正黑體" panose="020B0604030504040204" pitchFamily="34" charset="-120"/>
                </a:rPr>
                <a:t>失智症</a:t>
              </a:r>
              <a:endParaRPr lang="en-US" altLang="zh-TW" sz="2800" dirty="0">
                <a:solidFill>
                  <a:schemeClr val="accent1"/>
                </a:solidFill>
                <a:latin typeface="微軟正黑體" panose="020B0604030504040204" pitchFamily="34" charset="-120"/>
                <a:ea typeface="微軟正黑體" panose="020B0604030504040204" pitchFamily="34" charset="-120"/>
              </a:endParaRPr>
            </a:p>
            <a:p>
              <a:pPr marL="457200" indent="-457200">
                <a:buFont typeface="Wingdings" panose="05000000000000000000" pitchFamily="2" charset="2"/>
                <a:buChar char="Ø"/>
              </a:pPr>
              <a:r>
                <a:rPr lang="zh-TW" altLang="en-US" sz="2800" dirty="0">
                  <a:solidFill>
                    <a:schemeClr val="accent1"/>
                  </a:solidFill>
                  <a:latin typeface="微軟正黑體" panose="020B0604030504040204" pitchFamily="34" charset="-120"/>
                  <a:ea typeface="微軟正黑體" panose="020B0604030504040204" pitchFamily="34" charset="-120"/>
                </a:rPr>
                <a:t>憂鬱症</a:t>
              </a:r>
              <a:endParaRPr lang="en-US" altLang="zh-TW" sz="2800" dirty="0">
                <a:solidFill>
                  <a:schemeClr val="accent1"/>
                </a:solidFill>
                <a:latin typeface="微軟正黑體" panose="020B0604030504040204" pitchFamily="34" charset="-120"/>
                <a:ea typeface="微軟正黑體" panose="020B0604030504040204" pitchFamily="34" charset="-120"/>
              </a:endParaRPr>
            </a:p>
            <a:p>
              <a:pPr marL="457200" indent="-457200">
                <a:buFont typeface="Wingdings" panose="05000000000000000000" pitchFamily="2" charset="2"/>
                <a:buChar char="Ø"/>
              </a:pPr>
              <a:r>
                <a:rPr lang="zh-TW" altLang="en-US" sz="2800" dirty="0">
                  <a:solidFill>
                    <a:schemeClr val="accent1"/>
                  </a:solidFill>
                  <a:latin typeface="微軟正黑體" panose="020B0604030504040204" pitchFamily="34" charset="-120"/>
                  <a:ea typeface="微軟正黑體" panose="020B0604030504040204" pitchFamily="34" charset="-120"/>
                </a:rPr>
                <a:t>幻覺與妄想</a:t>
              </a:r>
            </a:p>
          </p:txBody>
        </p:sp>
      </p:grpSp>
      <p:sp>
        <p:nvSpPr>
          <p:cNvPr id="4" name="投影片編號版面配置區 3"/>
          <p:cNvSpPr>
            <a:spLocks noGrp="1"/>
          </p:cNvSpPr>
          <p:nvPr>
            <p:ph type="sldNum" sz="quarter" idx="12"/>
          </p:nvPr>
        </p:nvSpPr>
        <p:spPr>
          <a:xfrm>
            <a:off x="8506452" y="6385021"/>
            <a:ext cx="2057400" cy="365125"/>
          </a:xfrm>
        </p:spPr>
        <p:txBody>
          <a:bodyPr/>
          <a:lstStyle/>
          <a:p>
            <a:fld id="{F20FD5CB-55E6-47B1-940F-6584E44B872D}" type="slidenum">
              <a:rPr lang="en-US" altLang="zh-TW" smtClean="0"/>
              <a:pPr/>
              <a:t>31</a:t>
            </a:fld>
            <a:endParaRPr lang="en-US" altLang="zh-TW"/>
          </a:p>
        </p:txBody>
      </p:sp>
      <p:grpSp>
        <p:nvGrpSpPr>
          <p:cNvPr id="20" name="群組 19"/>
          <p:cNvGrpSpPr/>
          <p:nvPr/>
        </p:nvGrpSpPr>
        <p:grpSpPr>
          <a:xfrm>
            <a:off x="7320783" y="4755273"/>
            <a:ext cx="2886156" cy="1234174"/>
            <a:chOff x="236785" y="100182"/>
            <a:chExt cx="2886156" cy="1234174"/>
          </a:xfrm>
        </p:grpSpPr>
        <p:cxnSp>
          <p:nvCxnSpPr>
            <p:cNvPr id="21" name="直線接點 20">
              <a:extLst>
                <a:ext uri="{FF2B5EF4-FFF2-40B4-BE49-F238E27FC236}">
                  <a16:creationId xmlns:a16="http://schemas.microsoft.com/office/drawing/2014/main" id="{A668A0A7-ECAB-4D04-93C5-E65B8F910A59}"/>
                </a:ext>
              </a:extLst>
            </p:cNvPr>
            <p:cNvCxnSpPr/>
            <p:nvPr/>
          </p:nvCxnSpPr>
          <p:spPr>
            <a:xfrm>
              <a:off x="236785" y="675496"/>
              <a:ext cx="2160000" cy="0"/>
            </a:xfrm>
            <a:prstGeom prst="line">
              <a:avLst/>
            </a:prstGeom>
            <a:ln w="57150">
              <a:solidFill>
                <a:schemeClr val="accent4">
                  <a:lumMod val="75000"/>
                </a:schemeClr>
              </a:solidFill>
              <a:headEnd type="oval" w="med" len="med"/>
              <a:tailEnd type="oval" w="med" len="med"/>
            </a:ln>
          </p:spPr>
          <p:style>
            <a:lnRef idx="1">
              <a:schemeClr val="accent4"/>
            </a:lnRef>
            <a:fillRef idx="0">
              <a:schemeClr val="accent4"/>
            </a:fillRef>
            <a:effectRef idx="0">
              <a:schemeClr val="accent4"/>
            </a:effectRef>
            <a:fontRef idx="minor">
              <a:schemeClr val="tx1"/>
            </a:fontRef>
          </p:style>
        </p:cxnSp>
        <p:sp>
          <p:nvSpPr>
            <p:cNvPr id="22" name="文字方塊 21">
              <a:extLst>
                <a:ext uri="{FF2B5EF4-FFF2-40B4-BE49-F238E27FC236}">
                  <a16:creationId xmlns:a16="http://schemas.microsoft.com/office/drawing/2014/main" id="{5EF84FFB-E2EE-4EC0-8364-F3DB44ACFF87}"/>
                </a:ext>
              </a:extLst>
            </p:cNvPr>
            <p:cNvSpPr txBox="1"/>
            <p:nvPr/>
          </p:nvSpPr>
          <p:spPr>
            <a:xfrm>
              <a:off x="578872" y="100182"/>
              <a:ext cx="1538906" cy="584775"/>
            </a:xfrm>
            <a:prstGeom prst="rect">
              <a:avLst/>
            </a:prstGeom>
            <a:noFill/>
          </p:spPr>
          <p:txBody>
            <a:bodyPr wrap="square" rtlCol="0">
              <a:spAutoFit/>
            </a:bodyPr>
            <a:lstStyle/>
            <a:p>
              <a:r>
                <a:rPr lang="zh-TW" altLang="en-US" sz="3200" b="1" dirty="0">
                  <a:solidFill>
                    <a:schemeClr val="accent6">
                      <a:lumMod val="50000"/>
                    </a:schemeClr>
                  </a:solidFill>
                  <a:latin typeface="微軟正黑體" panose="020B0604030504040204" pitchFamily="34" charset="-120"/>
                  <a:ea typeface="微軟正黑體" panose="020B0604030504040204" pitchFamily="34" charset="-120"/>
                </a:rPr>
                <a:t>骨骼</a:t>
              </a:r>
            </a:p>
          </p:txBody>
        </p:sp>
        <p:sp>
          <p:nvSpPr>
            <p:cNvPr id="23" name="文字方塊 22">
              <a:extLst>
                <a:ext uri="{FF2B5EF4-FFF2-40B4-BE49-F238E27FC236}">
                  <a16:creationId xmlns:a16="http://schemas.microsoft.com/office/drawing/2014/main" id="{F46A06CC-E608-4848-A910-5E94C7BED456}"/>
                </a:ext>
              </a:extLst>
            </p:cNvPr>
            <p:cNvSpPr txBox="1"/>
            <p:nvPr/>
          </p:nvSpPr>
          <p:spPr>
            <a:xfrm>
              <a:off x="236785" y="811136"/>
              <a:ext cx="2886156" cy="523220"/>
            </a:xfrm>
            <a:prstGeom prst="rect">
              <a:avLst/>
            </a:prstGeom>
            <a:noFill/>
          </p:spPr>
          <p:txBody>
            <a:bodyPr wrap="square" rtlCol="0">
              <a:spAutoFit/>
            </a:bodyPr>
            <a:lstStyle/>
            <a:p>
              <a:pPr marL="457200" indent="-457200">
                <a:buFont typeface="Wingdings" panose="05000000000000000000" pitchFamily="2" charset="2"/>
                <a:buChar char="Ø"/>
              </a:pPr>
              <a:r>
                <a:rPr lang="zh-TW" altLang="en-US" sz="2800" dirty="0">
                  <a:solidFill>
                    <a:schemeClr val="accent1"/>
                  </a:solidFill>
                  <a:latin typeface="微軟正黑體" panose="020B0604030504040204" pitchFamily="34" charset="-120"/>
                  <a:ea typeface="微軟正黑體" panose="020B0604030504040204" pitchFamily="34" charset="-120"/>
                </a:rPr>
                <a:t>髖關節骨折</a:t>
              </a:r>
            </a:p>
          </p:txBody>
        </p:sp>
      </p:grpSp>
      <p:sp>
        <p:nvSpPr>
          <p:cNvPr id="24" name="Rectangle 2">
            <a:extLst>
              <a:ext uri="{FF2B5EF4-FFF2-40B4-BE49-F238E27FC236}">
                <a16:creationId xmlns:a16="http://schemas.microsoft.com/office/drawing/2014/main" id="{1CB497BF-469E-4BC4-928A-2E858931D95F}"/>
              </a:ext>
            </a:extLst>
          </p:cNvPr>
          <p:cNvSpPr txBox="1">
            <a:spLocks noChangeArrowheads="1"/>
          </p:cNvSpPr>
          <p:nvPr/>
        </p:nvSpPr>
        <p:spPr>
          <a:xfrm>
            <a:off x="1419852" y="115340"/>
            <a:ext cx="9144000" cy="533400"/>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defRPr/>
            </a:pPr>
            <a:r>
              <a:rPr lang="zh-TW" altLang="en-US" sz="4400" dirty="0">
                <a:latin typeface="微軟正黑體" panose="020B0604030504040204" pitchFamily="34" charset="-120"/>
                <a:ea typeface="微軟正黑體" panose="020B0604030504040204" pitchFamily="34" charset="-120"/>
              </a:rPr>
              <a:t>認識酒害</a:t>
            </a:r>
            <a:endParaRPr lang="en-US" altLang="zh-TW" sz="44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2863918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C3E0246E-3EC7-4816-A858-010802DF42FF}"/>
              </a:ext>
            </a:extLst>
          </p:cNvPr>
          <p:cNvPicPr>
            <a:picLocks noChangeAspect="1"/>
          </p:cNvPicPr>
          <p:nvPr/>
        </p:nvPicPr>
        <p:blipFill>
          <a:blip r:embed="rId3"/>
          <a:stretch>
            <a:fillRect/>
          </a:stretch>
        </p:blipFill>
        <p:spPr>
          <a:xfrm>
            <a:off x="6060865" y="769441"/>
            <a:ext cx="6131135" cy="6088559"/>
          </a:xfrm>
          <a:prstGeom prst="rect">
            <a:avLst/>
          </a:prstGeom>
        </p:spPr>
      </p:pic>
      <p:sp>
        <p:nvSpPr>
          <p:cNvPr id="4" name="文字方塊 3">
            <a:extLst>
              <a:ext uri="{FF2B5EF4-FFF2-40B4-BE49-F238E27FC236}">
                <a16:creationId xmlns:a16="http://schemas.microsoft.com/office/drawing/2014/main" id="{8B6413B4-CBFE-4739-AFF8-C3B1DD16621E}"/>
              </a:ext>
            </a:extLst>
          </p:cNvPr>
          <p:cNvSpPr txBox="1"/>
          <p:nvPr/>
        </p:nvSpPr>
        <p:spPr>
          <a:xfrm>
            <a:off x="0" y="0"/>
            <a:ext cx="12192000" cy="769441"/>
          </a:xfrm>
          <a:prstGeom prst="rect">
            <a:avLst/>
          </a:prstGeom>
          <a:solidFill>
            <a:srgbClr val="593660"/>
          </a:solidFill>
        </p:spPr>
        <p:txBody>
          <a:bodyPr wrap="square" rtlCol="0">
            <a:spAutoFit/>
          </a:bodyPr>
          <a:lstStyle/>
          <a:p>
            <a:r>
              <a:rPr lang="zh-TW" altLang="en-US" sz="4400" dirty="0">
                <a:solidFill>
                  <a:schemeClr val="bg1"/>
                </a:solidFill>
                <a:latin typeface="微軟正黑體" panose="020B0604030504040204" pitchFamily="34" charset="-120"/>
                <a:ea typeface="微軟正黑體" panose="020B0604030504040204" pitchFamily="34" charset="-120"/>
              </a:rPr>
              <a:t>青少年沒有安全飲酒量</a:t>
            </a:r>
          </a:p>
        </p:txBody>
      </p:sp>
      <p:sp>
        <p:nvSpPr>
          <p:cNvPr id="5" name="文字方塊 4">
            <a:extLst>
              <a:ext uri="{FF2B5EF4-FFF2-40B4-BE49-F238E27FC236}">
                <a16:creationId xmlns:a16="http://schemas.microsoft.com/office/drawing/2014/main" id="{2E19CB99-030C-447E-93B8-8E3C733DF600}"/>
              </a:ext>
            </a:extLst>
          </p:cNvPr>
          <p:cNvSpPr txBox="1"/>
          <p:nvPr/>
        </p:nvSpPr>
        <p:spPr>
          <a:xfrm>
            <a:off x="164570" y="1142019"/>
            <a:ext cx="5697611" cy="4001095"/>
          </a:xfrm>
          <a:prstGeom prst="rect">
            <a:avLst/>
          </a:prstGeom>
          <a:noFill/>
        </p:spPr>
        <p:txBody>
          <a:bodyPr wrap="square" rtlCol="0">
            <a:spAutoFit/>
          </a:bodyPr>
          <a:lstStyle/>
          <a:p>
            <a:r>
              <a:rPr lang="zh-TW" altLang="en-US" sz="3200" b="1" dirty="0">
                <a:latin typeface="微軟正黑體" panose="020B0604030504040204" pitchFamily="34" charset="-120"/>
                <a:ea typeface="微軟正黑體" panose="020B0604030504040204" pitchFamily="34" charset="-120"/>
              </a:rPr>
              <a:t>青少年喝酒：</a:t>
            </a:r>
            <a:endParaRPr lang="en-US" altLang="zh-TW" sz="3200" b="1" dirty="0">
              <a:latin typeface="微軟正黑體" panose="020B0604030504040204" pitchFamily="34" charset="-120"/>
              <a:ea typeface="微軟正黑體" panose="020B0604030504040204" pitchFamily="34" charset="-120"/>
            </a:endParaRPr>
          </a:p>
          <a:p>
            <a:endParaRPr lang="en-US" altLang="zh-TW" dirty="0">
              <a:latin typeface="微軟正黑體" panose="020B0604030504040204" pitchFamily="34" charset="-120"/>
              <a:ea typeface="微軟正黑體" panose="020B0604030504040204" pitchFamily="34" charset="-120"/>
            </a:endParaRPr>
          </a:p>
          <a:p>
            <a:pPr marL="342900" indent="-342900">
              <a:lnSpc>
                <a:spcPct val="150000"/>
              </a:lnSpc>
              <a:buFont typeface="+mj-lt"/>
              <a:buAutoNum type="arabicPeriod"/>
            </a:pPr>
            <a:r>
              <a:rPr lang="zh-TW" altLang="en-US" sz="2800" dirty="0">
                <a:latin typeface="微軟正黑體" panose="020B0604030504040204" pitchFamily="34" charset="-120"/>
                <a:ea typeface="微軟正黑體" panose="020B0604030504040204" pitchFamily="34" charset="-120"/>
              </a:rPr>
              <a:t>影響腦部發育、心理問題、神經認知等問題</a:t>
            </a:r>
            <a:endParaRPr lang="en-US" altLang="zh-TW" sz="2800" dirty="0">
              <a:latin typeface="微軟正黑體" panose="020B0604030504040204" pitchFamily="34" charset="-120"/>
              <a:ea typeface="微軟正黑體" panose="020B0604030504040204" pitchFamily="34" charset="-120"/>
            </a:endParaRPr>
          </a:p>
          <a:p>
            <a:pPr marL="342900" indent="-342900">
              <a:lnSpc>
                <a:spcPct val="150000"/>
              </a:lnSpc>
              <a:buFont typeface="+mj-lt"/>
              <a:buAutoNum type="arabicPeriod"/>
            </a:pPr>
            <a:r>
              <a:rPr lang="zh-TW" altLang="en-US" sz="2800" dirty="0">
                <a:latin typeface="微軟正黑體" panose="020B0604030504040204" pitchFamily="34" charset="-120"/>
                <a:ea typeface="微軟正黑體" panose="020B0604030504040204" pitchFamily="34" charset="-120"/>
              </a:rPr>
              <a:t>成年後會增加酒精的依賴，及濫用其他物質而致成癮</a:t>
            </a:r>
            <a:endParaRPr lang="en-US" altLang="zh-TW" sz="2800" dirty="0">
              <a:latin typeface="微軟正黑體" panose="020B0604030504040204" pitchFamily="34" charset="-120"/>
              <a:ea typeface="微軟正黑體" panose="020B0604030504040204" pitchFamily="34" charset="-120"/>
            </a:endParaRPr>
          </a:p>
          <a:p>
            <a:pPr marL="342900" indent="-342900">
              <a:buFont typeface="+mj-lt"/>
              <a:buAutoNum type="arabicPeriod"/>
            </a:pPr>
            <a:endParaRPr lang="en-US" altLang="zh-TW" dirty="0">
              <a:latin typeface="微軟正黑體" panose="020B0604030504040204" pitchFamily="34" charset="-120"/>
              <a:ea typeface="微軟正黑體" panose="020B0604030504040204" pitchFamily="34" charset="-120"/>
            </a:endParaRPr>
          </a:p>
          <a:p>
            <a:endParaRPr lang="zh-TW" altLang="en-US" dirty="0"/>
          </a:p>
        </p:txBody>
      </p:sp>
    </p:spTree>
    <p:extLst>
      <p:ext uri="{BB962C8B-B14F-4D97-AF65-F5344CB8AC3E}">
        <p14:creationId xmlns:p14="http://schemas.microsoft.com/office/powerpoint/2010/main" val="31915128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0" y="0"/>
            <a:ext cx="12192000" cy="769441"/>
          </a:xfrm>
          <a:prstGeom prst="rect">
            <a:avLst/>
          </a:prstGeom>
          <a:solidFill>
            <a:srgbClr val="593660"/>
          </a:solidFill>
        </p:spPr>
        <p:txBody>
          <a:bodyPr wrap="square" rtlCol="0">
            <a:spAutoFit/>
          </a:bodyPr>
          <a:lstStyle/>
          <a:p>
            <a:r>
              <a:rPr lang="zh-TW" altLang="en-US" sz="4400" dirty="0">
                <a:solidFill>
                  <a:schemeClr val="bg1"/>
                </a:solidFill>
                <a:latin typeface="微軟正黑體" panose="020B0604030504040204" pitchFamily="34" charset="-120"/>
                <a:ea typeface="微軟正黑體" panose="020B0604030504040204" pitchFamily="34" charset="-120"/>
              </a:rPr>
              <a:t>拒賣酒予未滿</a:t>
            </a:r>
            <a:r>
              <a:rPr lang="en-US" altLang="zh-TW" sz="4400" dirty="0">
                <a:solidFill>
                  <a:schemeClr val="bg1"/>
                </a:solidFill>
                <a:latin typeface="微軟正黑體" panose="020B0604030504040204" pitchFamily="34" charset="-120"/>
                <a:ea typeface="微軟正黑體" panose="020B0604030504040204" pitchFamily="34" charset="-120"/>
              </a:rPr>
              <a:t>18</a:t>
            </a:r>
            <a:r>
              <a:rPr lang="zh-TW" altLang="en-US" sz="4400" dirty="0">
                <a:solidFill>
                  <a:schemeClr val="bg1"/>
                </a:solidFill>
                <a:latin typeface="微軟正黑體" panose="020B0604030504040204" pitchFamily="34" charset="-120"/>
                <a:ea typeface="微軟正黑體" panose="020B0604030504040204" pitchFamily="34" charset="-120"/>
              </a:rPr>
              <a:t>歲者！！！保護兒童及青少年</a:t>
            </a:r>
          </a:p>
        </p:txBody>
      </p:sp>
      <p:sp>
        <p:nvSpPr>
          <p:cNvPr id="3" name="文字方塊 2"/>
          <p:cNvSpPr txBox="1"/>
          <p:nvPr/>
        </p:nvSpPr>
        <p:spPr>
          <a:xfrm>
            <a:off x="1052111" y="2258459"/>
            <a:ext cx="10300771" cy="1815882"/>
          </a:xfrm>
          <a:prstGeom prst="rect">
            <a:avLst/>
          </a:prstGeom>
          <a:noFill/>
        </p:spPr>
        <p:txBody>
          <a:bodyPr wrap="square" rtlCol="0">
            <a:spAutoFit/>
          </a:bodyPr>
          <a:lstStyle/>
          <a:p>
            <a:pPr marL="91440" indent="-91440">
              <a:defRPr/>
            </a:pPr>
            <a:r>
              <a:rPr lang="en-US" altLang="zh-TW" sz="2800" dirty="0">
                <a:solidFill>
                  <a:schemeClr val="tx1">
                    <a:lumMod val="75000"/>
                    <a:lumOff val="25000"/>
                  </a:schemeClr>
                </a:solidFill>
                <a:latin typeface="微軟正黑體" panose="020B0604030504040204" pitchFamily="34" charset="-120"/>
                <a:ea typeface="微軟正黑體" panose="020B0604030504040204" pitchFamily="34" charset="-120"/>
              </a:rPr>
              <a:t>Q</a:t>
            </a:r>
            <a:r>
              <a:rPr lang="zh-TW" altLang="en-US" sz="2800" dirty="0">
                <a:solidFill>
                  <a:schemeClr val="tx1">
                    <a:lumMod val="75000"/>
                    <a:lumOff val="25000"/>
                  </a:schemeClr>
                </a:solidFill>
                <a:latin typeface="微軟正黑體" panose="020B0604030504040204" pitchFamily="34" charset="-120"/>
                <a:ea typeface="微軟正黑體" panose="020B0604030504040204" pitchFamily="34" charset="-120"/>
              </a:rPr>
              <a:t>：小明未滿</a:t>
            </a:r>
            <a:r>
              <a:rPr lang="en-US" altLang="zh-TW" sz="2800" dirty="0">
                <a:solidFill>
                  <a:schemeClr val="tx1">
                    <a:lumMod val="75000"/>
                    <a:lumOff val="25000"/>
                  </a:schemeClr>
                </a:solidFill>
                <a:latin typeface="微軟正黑體" panose="020B0604030504040204" pitchFamily="34" charset="-120"/>
                <a:ea typeface="微軟正黑體" panose="020B0604030504040204" pitchFamily="34" charset="-120"/>
              </a:rPr>
              <a:t>18</a:t>
            </a:r>
            <a:r>
              <a:rPr lang="zh-TW" altLang="en-US" sz="2800" dirty="0">
                <a:solidFill>
                  <a:schemeClr val="tx1">
                    <a:lumMod val="75000"/>
                    <a:lumOff val="25000"/>
                  </a:schemeClr>
                </a:solidFill>
                <a:latin typeface="微軟正黑體" panose="020B0604030504040204" pitchFamily="34" charset="-120"/>
                <a:ea typeface="微軟正黑體" panose="020B0604030504040204" pitchFamily="34" charset="-120"/>
              </a:rPr>
              <a:t>歲，是否可以飲酒</a:t>
            </a:r>
            <a:r>
              <a:rPr lang="en-US" altLang="zh-TW" sz="2800" dirty="0">
                <a:solidFill>
                  <a:schemeClr val="tx1">
                    <a:lumMod val="75000"/>
                    <a:lumOff val="25000"/>
                  </a:schemeClr>
                </a:solidFill>
                <a:latin typeface="微軟正黑體" panose="020B0604030504040204" pitchFamily="34" charset="-120"/>
                <a:ea typeface="微軟正黑體" panose="020B0604030504040204" pitchFamily="34" charset="-120"/>
              </a:rPr>
              <a:t>?</a:t>
            </a:r>
            <a:endParaRPr lang="en-US" altLang="zh-TW" sz="2800" b="1" dirty="0">
              <a:solidFill>
                <a:schemeClr val="tx1">
                  <a:lumMod val="75000"/>
                  <a:lumOff val="25000"/>
                </a:schemeClr>
              </a:solidFill>
              <a:latin typeface="微軟正黑體" panose="020B0604030504040204" pitchFamily="34" charset="-120"/>
              <a:ea typeface="微軟正黑體" panose="020B0604030504040204" pitchFamily="34" charset="-120"/>
            </a:endParaRPr>
          </a:p>
          <a:p>
            <a:pPr marL="91440" indent="-91440">
              <a:defRPr/>
            </a:pPr>
            <a:endParaRPr lang="en-US" altLang="zh-TW" sz="2800" b="1" dirty="0">
              <a:solidFill>
                <a:schemeClr val="tx1">
                  <a:lumMod val="75000"/>
                  <a:lumOff val="25000"/>
                </a:schemeClr>
              </a:solidFill>
              <a:latin typeface="微軟正黑體" panose="020B0604030504040204" pitchFamily="34" charset="-120"/>
              <a:ea typeface="微軟正黑體" panose="020B0604030504040204" pitchFamily="34" charset="-120"/>
            </a:endParaRPr>
          </a:p>
          <a:p>
            <a:r>
              <a:rPr lang="en-US" altLang="zh-TW" sz="2800" dirty="0">
                <a:solidFill>
                  <a:schemeClr val="tx1">
                    <a:lumMod val="75000"/>
                    <a:lumOff val="25000"/>
                  </a:schemeClr>
                </a:solidFill>
                <a:latin typeface="微軟正黑體" panose="020B0604030504040204" pitchFamily="34" charset="-120"/>
                <a:ea typeface="微軟正黑體" panose="020B0604030504040204" pitchFamily="34" charset="-120"/>
              </a:rPr>
              <a:t>A</a:t>
            </a:r>
            <a:r>
              <a:rPr lang="zh-TW" altLang="en-US" sz="2800" dirty="0">
                <a:solidFill>
                  <a:schemeClr val="tx1">
                    <a:lumMod val="75000"/>
                    <a:lumOff val="25000"/>
                  </a:schemeClr>
                </a:solidFill>
                <a:latin typeface="微軟正黑體" panose="020B0604030504040204" pitchFamily="34" charset="-120"/>
                <a:ea typeface="微軟正黑體" panose="020B0604030504040204" pitchFamily="34" charset="-120"/>
              </a:rPr>
              <a:t>：</a:t>
            </a:r>
            <a:r>
              <a:rPr lang="zh-TW" altLang="en-US" sz="2800" b="1" dirty="0">
                <a:solidFill>
                  <a:srgbClr val="FF0000"/>
                </a:solidFill>
                <a:latin typeface="微軟正黑體" panose="020B0604030504040204" pitchFamily="34" charset="-120"/>
                <a:ea typeface="微軟正黑體" panose="020B0604030504040204" pitchFamily="34" charset="-120"/>
              </a:rPr>
              <a:t>當然不行</a:t>
            </a:r>
            <a:r>
              <a:rPr lang="en-US" altLang="zh-TW" sz="2800" b="1" dirty="0">
                <a:solidFill>
                  <a:srgbClr val="FF0000"/>
                </a:solidFill>
                <a:latin typeface="微軟正黑體" panose="020B0604030504040204" pitchFamily="34" charset="-120"/>
                <a:ea typeface="微軟正黑體" panose="020B0604030504040204" pitchFamily="34" charset="-120"/>
              </a:rPr>
              <a:t>!!</a:t>
            </a:r>
            <a:r>
              <a:rPr lang="zh-TW" altLang="en-US" sz="2800" dirty="0">
                <a:latin typeface="微軟正黑體" panose="020B0604030504040204" pitchFamily="34" charset="-120"/>
                <a:ea typeface="微軟正黑體" panose="020B0604030504040204" pitchFamily="34" charset="-120"/>
              </a:rPr>
              <a:t>兒童及少年不可以飲酒，任何人不可以供應酒給兒童及少年，違者將依規定以新臺幣</a:t>
            </a:r>
            <a:r>
              <a:rPr lang="en-US" altLang="zh-TW" sz="2800" dirty="0">
                <a:latin typeface="微軟正黑體" panose="020B0604030504040204" pitchFamily="34" charset="-120"/>
                <a:ea typeface="微軟正黑體" panose="020B0604030504040204" pitchFamily="34" charset="-120"/>
              </a:rPr>
              <a:t>1</a:t>
            </a:r>
            <a:r>
              <a:rPr lang="zh-TW" altLang="en-US" sz="2800" dirty="0">
                <a:latin typeface="微軟正黑體" panose="020B0604030504040204" pitchFamily="34" charset="-120"/>
                <a:ea typeface="微軟正黑體" panose="020B0604030504040204" pitchFamily="34" charset="-120"/>
              </a:rPr>
              <a:t>萬以上</a:t>
            </a:r>
            <a:r>
              <a:rPr lang="en-US" altLang="zh-TW" sz="2800" dirty="0">
                <a:latin typeface="微軟正黑體" panose="020B0604030504040204" pitchFamily="34" charset="-120"/>
                <a:ea typeface="微軟正黑體" panose="020B0604030504040204" pitchFamily="34" charset="-120"/>
              </a:rPr>
              <a:t>5</a:t>
            </a:r>
            <a:r>
              <a:rPr lang="zh-TW" altLang="en-US" sz="2800" dirty="0">
                <a:latin typeface="微軟正黑體" panose="020B0604030504040204" pitchFamily="34" charset="-120"/>
                <a:ea typeface="微軟正黑體" panose="020B0604030504040204" pitchFamily="34" charset="-120"/>
              </a:rPr>
              <a:t>萬元以下處罰。</a:t>
            </a:r>
          </a:p>
        </p:txBody>
      </p:sp>
    </p:spTree>
    <p:extLst>
      <p:ext uri="{BB962C8B-B14F-4D97-AF65-F5344CB8AC3E}">
        <p14:creationId xmlns:p14="http://schemas.microsoft.com/office/powerpoint/2010/main" val="4134460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6" name="投影片編號版面配置區 3"/>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34">
                <a:solidFill>
                  <a:schemeClr val="tx1"/>
                </a:solidFill>
                <a:latin typeface="Arial" pitchFamily="34" charset="0"/>
                <a:ea typeface="新細明體" pitchFamily="18" charset="-120"/>
              </a:defRPr>
            </a:lvl1pPr>
            <a:lvl2pPr marL="742798" indent="-285692">
              <a:spcBef>
                <a:spcPct val="20000"/>
              </a:spcBef>
              <a:buChar char="–"/>
              <a:defRPr kumimoji="1" sz="2812">
                <a:solidFill>
                  <a:schemeClr val="tx1"/>
                </a:solidFill>
                <a:latin typeface="Arial" pitchFamily="34" charset="0"/>
                <a:ea typeface="新細明體" pitchFamily="18" charset="-120"/>
              </a:defRPr>
            </a:lvl2pPr>
            <a:lvl3pPr marL="1142765" indent="-228552">
              <a:spcBef>
                <a:spcPct val="20000"/>
              </a:spcBef>
              <a:buChar char="•"/>
              <a:defRPr kumimoji="1" sz="2391">
                <a:solidFill>
                  <a:schemeClr val="tx1"/>
                </a:solidFill>
                <a:latin typeface="Arial" pitchFamily="34" charset="0"/>
                <a:ea typeface="新細明體" pitchFamily="18" charset="-120"/>
              </a:defRPr>
            </a:lvl3pPr>
            <a:lvl4pPr marL="1599872" indent="-228552">
              <a:spcBef>
                <a:spcPct val="20000"/>
              </a:spcBef>
              <a:buChar char="–"/>
              <a:defRPr kumimoji="1" sz="1969">
                <a:solidFill>
                  <a:schemeClr val="tx1"/>
                </a:solidFill>
                <a:latin typeface="Arial" pitchFamily="34" charset="0"/>
                <a:ea typeface="新細明體" pitchFamily="18" charset="-120"/>
              </a:defRPr>
            </a:lvl4pPr>
            <a:lvl5pPr marL="2056980" indent="-228552">
              <a:spcBef>
                <a:spcPct val="20000"/>
              </a:spcBef>
              <a:buChar char="»"/>
              <a:defRPr kumimoji="1" sz="1969">
                <a:solidFill>
                  <a:schemeClr val="tx1"/>
                </a:solidFill>
                <a:latin typeface="Arial" pitchFamily="34" charset="0"/>
                <a:ea typeface="新細明體" pitchFamily="18" charset="-120"/>
              </a:defRPr>
            </a:lvl5pPr>
            <a:lvl6pPr marL="2514087" indent="-228552" eaLnBrk="0" fontAlgn="base" hangingPunct="0">
              <a:spcBef>
                <a:spcPct val="20000"/>
              </a:spcBef>
              <a:spcAft>
                <a:spcPct val="0"/>
              </a:spcAft>
              <a:buChar char="»"/>
              <a:defRPr kumimoji="1" sz="1969">
                <a:solidFill>
                  <a:schemeClr val="tx1"/>
                </a:solidFill>
                <a:latin typeface="Arial" pitchFamily="34" charset="0"/>
                <a:ea typeface="新細明體" pitchFamily="18" charset="-120"/>
              </a:defRPr>
            </a:lvl6pPr>
            <a:lvl7pPr marL="2971192" indent="-228552" eaLnBrk="0" fontAlgn="base" hangingPunct="0">
              <a:spcBef>
                <a:spcPct val="20000"/>
              </a:spcBef>
              <a:spcAft>
                <a:spcPct val="0"/>
              </a:spcAft>
              <a:buChar char="»"/>
              <a:defRPr kumimoji="1" sz="1969">
                <a:solidFill>
                  <a:schemeClr val="tx1"/>
                </a:solidFill>
                <a:latin typeface="Arial" pitchFamily="34" charset="0"/>
                <a:ea typeface="新細明體" pitchFamily="18" charset="-120"/>
              </a:defRPr>
            </a:lvl7pPr>
            <a:lvl8pPr marL="3428299" indent="-228552" eaLnBrk="0" fontAlgn="base" hangingPunct="0">
              <a:spcBef>
                <a:spcPct val="20000"/>
              </a:spcBef>
              <a:spcAft>
                <a:spcPct val="0"/>
              </a:spcAft>
              <a:buChar char="»"/>
              <a:defRPr kumimoji="1" sz="1969">
                <a:solidFill>
                  <a:schemeClr val="tx1"/>
                </a:solidFill>
                <a:latin typeface="Arial" pitchFamily="34" charset="0"/>
                <a:ea typeface="新細明體" pitchFamily="18" charset="-120"/>
              </a:defRPr>
            </a:lvl8pPr>
            <a:lvl9pPr marL="3885404" indent="-228552" eaLnBrk="0" fontAlgn="base" hangingPunct="0">
              <a:spcBef>
                <a:spcPct val="20000"/>
              </a:spcBef>
              <a:spcAft>
                <a:spcPct val="0"/>
              </a:spcAft>
              <a:buChar char="»"/>
              <a:defRPr kumimoji="1" sz="1969">
                <a:solidFill>
                  <a:schemeClr val="tx1"/>
                </a:solidFill>
                <a:latin typeface="Arial" pitchFamily="34" charset="0"/>
                <a:ea typeface="新細明體" pitchFamily="18" charset="-120"/>
              </a:defRPr>
            </a:lvl9pPr>
          </a:lstStyle>
          <a:p>
            <a:pPr>
              <a:spcBef>
                <a:spcPct val="0"/>
              </a:spcBef>
              <a:buFontTx/>
              <a:buNone/>
              <a:defRPr/>
            </a:pPr>
            <a:fld id="{E427D586-125B-4CC7-8906-C877D4462FD6}" type="slidenum">
              <a:rPr kumimoji="0" lang="zh-TW" altLang="en-US" sz="1406">
                <a:solidFill>
                  <a:srgbClr val="000000"/>
                </a:solidFill>
              </a:rPr>
              <a:pPr>
                <a:spcBef>
                  <a:spcPct val="0"/>
                </a:spcBef>
                <a:buFontTx/>
                <a:buNone/>
                <a:defRPr/>
              </a:pPr>
              <a:t>34</a:t>
            </a:fld>
            <a:endParaRPr kumimoji="0" lang="zh-TW" altLang="en-US" sz="1406">
              <a:solidFill>
                <a:srgbClr val="000000"/>
              </a:solidFill>
            </a:endParaRPr>
          </a:p>
        </p:txBody>
      </p:sp>
      <p:sp>
        <p:nvSpPr>
          <p:cNvPr id="54277" name="文字方塊 5"/>
          <p:cNvSpPr txBox="1">
            <a:spLocks noChangeArrowheads="1"/>
          </p:cNvSpPr>
          <p:nvPr/>
        </p:nvSpPr>
        <p:spPr bwMode="auto">
          <a:xfrm>
            <a:off x="380206" y="6305721"/>
            <a:ext cx="2290763"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2" rIns="91424" bIns="45712">
            <a:spAutoFit/>
          </a:bodyPr>
          <a:lstStyle>
            <a:lvl1pPr>
              <a:spcBef>
                <a:spcPct val="20000"/>
              </a:spcBef>
              <a:buChar char="•"/>
              <a:defRPr kumimoji="1" sz="3200">
                <a:solidFill>
                  <a:schemeClr val="tx1"/>
                </a:solidFill>
                <a:latin typeface="Arial" pitchFamily="34" charset="0"/>
                <a:ea typeface="新細明體" pitchFamily="18" charset="-120"/>
              </a:defRPr>
            </a:lvl1pPr>
            <a:lvl2pPr marL="742950" indent="-285750">
              <a:spcBef>
                <a:spcPct val="20000"/>
              </a:spcBef>
              <a:buChar char="–"/>
              <a:defRPr kumimoji="1" sz="2800">
                <a:solidFill>
                  <a:schemeClr val="tx1"/>
                </a:solidFill>
                <a:latin typeface="Arial" pitchFamily="34" charset="0"/>
                <a:ea typeface="新細明體" pitchFamily="18" charset="-120"/>
              </a:defRPr>
            </a:lvl2pPr>
            <a:lvl3pPr marL="1143000" indent="-228600">
              <a:spcBef>
                <a:spcPct val="20000"/>
              </a:spcBef>
              <a:buChar char="•"/>
              <a:defRPr kumimoji="1" sz="2400">
                <a:solidFill>
                  <a:schemeClr val="tx1"/>
                </a:solidFill>
                <a:latin typeface="Arial" pitchFamily="34" charset="0"/>
                <a:ea typeface="新細明體" pitchFamily="18" charset="-120"/>
              </a:defRPr>
            </a:lvl3pPr>
            <a:lvl4pPr marL="1600200" indent="-228600">
              <a:spcBef>
                <a:spcPct val="20000"/>
              </a:spcBef>
              <a:buChar char="–"/>
              <a:defRPr kumimoji="1" sz="2000">
                <a:solidFill>
                  <a:schemeClr val="tx1"/>
                </a:solidFill>
                <a:latin typeface="Arial" pitchFamily="34" charset="0"/>
                <a:ea typeface="新細明體" pitchFamily="18" charset="-120"/>
              </a:defRPr>
            </a:lvl4pPr>
            <a:lvl5pPr marL="2057400" indent="-22860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defTabSz="914353">
              <a:spcBef>
                <a:spcPct val="0"/>
              </a:spcBef>
              <a:buNone/>
              <a:defRPr/>
            </a:pPr>
            <a:r>
              <a:rPr lang="zh-TW" altLang="en-US" sz="1600" dirty="0">
                <a:solidFill>
                  <a:srgbClr val="000000"/>
                </a:solidFill>
                <a:latin typeface="微軟正黑體" panose="020B0604030504040204" pitchFamily="34" charset="-120"/>
                <a:ea typeface="微軟正黑體" panose="020B0604030504040204" pitchFamily="34" charset="-120"/>
                <a:cs typeface="華康少女文字W7(P)"/>
              </a:rPr>
              <a:t>資料來源：衛生福利部</a:t>
            </a:r>
          </a:p>
        </p:txBody>
      </p:sp>
      <p:sp>
        <p:nvSpPr>
          <p:cNvPr id="7" name="Rectangle 2"/>
          <p:cNvSpPr txBox="1">
            <a:spLocks noChangeArrowheads="1"/>
          </p:cNvSpPr>
          <p:nvPr/>
        </p:nvSpPr>
        <p:spPr>
          <a:xfrm>
            <a:off x="-21430" y="-12045"/>
            <a:ext cx="12213430" cy="702441"/>
          </a:xfrm>
          <a:prstGeom prst="rect">
            <a:avLst/>
          </a:prstGeom>
          <a:solidFill>
            <a:srgbClr val="593660"/>
          </a:solidFill>
          <a:ln w="12700">
            <a:miter lim="400000"/>
          </a:ln>
          <a:extLst>
            <a:ext uri="{C572A759-6A51-4108-AA02-DFA0A04FC94B}"/>
          </a:extLst>
        </p:spPr>
        <p:txBody>
          <a:bodyPr wrap="square" lIns="92144" tIns="46072" rIns="92144" bIns="46072" anchor="ctr">
            <a:spAutoFit/>
          </a:bodyPr>
          <a:lstStyle>
            <a:lvl1pPr marL="0" marR="0" indent="0" algn="ctr" defTabSz="584200" rtl="0" latinLnBrk="0">
              <a:lnSpc>
                <a:spcPct val="90000"/>
              </a:lnSpc>
              <a:spcBef>
                <a:spcPts val="1600"/>
              </a:spcBef>
              <a:spcAft>
                <a:spcPts val="0"/>
              </a:spcAft>
              <a:buClrTx/>
              <a:buSzTx/>
              <a:buFontTx/>
              <a:buNone/>
              <a:tabLst/>
              <a:defRPr sz="7000" b="0" i="0" u="none" strike="noStrike" cap="none" spc="0" baseline="0">
                <a:ln>
                  <a:noFill/>
                </a:ln>
                <a:solidFill>
                  <a:srgbClr val="D93E2B"/>
                </a:solidFill>
                <a:uFillTx/>
                <a:latin typeface="+mn-lt"/>
                <a:ea typeface="+mn-ea"/>
                <a:cs typeface="+mn-cs"/>
                <a:sym typeface="Bodoni SvtyTwo ITC TT-Book"/>
              </a:defRPr>
            </a:lvl1pPr>
            <a:lvl2pPr marL="0" marR="0" indent="228600" algn="ctr" defTabSz="584200" rtl="0" latinLnBrk="0">
              <a:lnSpc>
                <a:spcPct val="90000"/>
              </a:lnSpc>
              <a:spcBef>
                <a:spcPts val="1600"/>
              </a:spcBef>
              <a:spcAft>
                <a:spcPts val="0"/>
              </a:spcAft>
              <a:buClrTx/>
              <a:buSzTx/>
              <a:buFontTx/>
              <a:buNone/>
              <a:tabLst/>
              <a:defRPr sz="7000" b="0" i="0" u="none" strike="noStrike" cap="none" spc="0" baseline="0">
                <a:ln>
                  <a:noFill/>
                </a:ln>
                <a:solidFill>
                  <a:srgbClr val="D93E2B"/>
                </a:solidFill>
                <a:uFillTx/>
                <a:latin typeface="+mn-lt"/>
                <a:ea typeface="+mn-ea"/>
                <a:cs typeface="+mn-cs"/>
                <a:sym typeface="Bodoni SvtyTwo ITC TT-Book"/>
              </a:defRPr>
            </a:lvl2pPr>
            <a:lvl3pPr marL="0" marR="0" indent="457200" algn="ctr" defTabSz="584200" rtl="0" latinLnBrk="0">
              <a:lnSpc>
                <a:spcPct val="90000"/>
              </a:lnSpc>
              <a:spcBef>
                <a:spcPts val="1600"/>
              </a:spcBef>
              <a:spcAft>
                <a:spcPts val="0"/>
              </a:spcAft>
              <a:buClrTx/>
              <a:buSzTx/>
              <a:buFontTx/>
              <a:buNone/>
              <a:tabLst/>
              <a:defRPr sz="7000" b="0" i="0" u="none" strike="noStrike" cap="none" spc="0" baseline="0">
                <a:ln>
                  <a:noFill/>
                </a:ln>
                <a:solidFill>
                  <a:srgbClr val="D93E2B"/>
                </a:solidFill>
                <a:uFillTx/>
                <a:latin typeface="+mn-lt"/>
                <a:ea typeface="+mn-ea"/>
                <a:cs typeface="+mn-cs"/>
                <a:sym typeface="Bodoni SvtyTwo ITC TT-Book"/>
              </a:defRPr>
            </a:lvl3pPr>
            <a:lvl4pPr marL="0" marR="0" indent="685800" algn="ctr" defTabSz="584200" rtl="0" latinLnBrk="0">
              <a:lnSpc>
                <a:spcPct val="90000"/>
              </a:lnSpc>
              <a:spcBef>
                <a:spcPts val="1600"/>
              </a:spcBef>
              <a:spcAft>
                <a:spcPts val="0"/>
              </a:spcAft>
              <a:buClrTx/>
              <a:buSzTx/>
              <a:buFontTx/>
              <a:buNone/>
              <a:tabLst/>
              <a:defRPr sz="7000" b="0" i="0" u="none" strike="noStrike" cap="none" spc="0" baseline="0">
                <a:ln>
                  <a:noFill/>
                </a:ln>
                <a:solidFill>
                  <a:srgbClr val="D93E2B"/>
                </a:solidFill>
                <a:uFillTx/>
                <a:latin typeface="+mn-lt"/>
                <a:ea typeface="+mn-ea"/>
                <a:cs typeface="+mn-cs"/>
                <a:sym typeface="Bodoni SvtyTwo ITC TT-Book"/>
              </a:defRPr>
            </a:lvl4pPr>
            <a:lvl5pPr marL="0" marR="0" indent="914400" algn="ctr" defTabSz="584200" rtl="0" latinLnBrk="0">
              <a:lnSpc>
                <a:spcPct val="90000"/>
              </a:lnSpc>
              <a:spcBef>
                <a:spcPts val="1600"/>
              </a:spcBef>
              <a:spcAft>
                <a:spcPts val="0"/>
              </a:spcAft>
              <a:buClrTx/>
              <a:buSzTx/>
              <a:buFontTx/>
              <a:buNone/>
              <a:tabLst/>
              <a:defRPr sz="7000" b="0" i="0" u="none" strike="noStrike" cap="none" spc="0" baseline="0">
                <a:ln>
                  <a:noFill/>
                </a:ln>
                <a:solidFill>
                  <a:srgbClr val="D93E2B"/>
                </a:solidFill>
                <a:uFillTx/>
                <a:latin typeface="+mn-lt"/>
                <a:ea typeface="+mn-ea"/>
                <a:cs typeface="+mn-cs"/>
                <a:sym typeface="Bodoni SvtyTwo ITC TT-Book"/>
              </a:defRPr>
            </a:lvl5pPr>
            <a:lvl6pPr marL="0" marR="0" indent="1143000" algn="ctr" defTabSz="584200" rtl="0" latinLnBrk="0">
              <a:lnSpc>
                <a:spcPct val="90000"/>
              </a:lnSpc>
              <a:spcBef>
                <a:spcPts val="1600"/>
              </a:spcBef>
              <a:spcAft>
                <a:spcPts val="0"/>
              </a:spcAft>
              <a:buClrTx/>
              <a:buSzTx/>
              <a:buFontTx/>
              <a:buNone/>
              <a:tabLst/>
              <a:defRPr sz="7000" b="0" i="0" u="none" strike="noStrike" cap="none" spc="0" baseline="0">
                <a:ln>
                  <a:noFill/>
                </a:ln>
                <a:solidFill>
                  <a:srgbClr val="D93E2B"/>
                </a:solidFill>
                <a:uFillTx/>
                <a:latin typeface="+mn-lt"/>
                <a:ea typeface="+mn-ea"/>
                <a:cs typeface="+mn-cs"/>
                <a:sym typeface="Bodoni SvtyTwo ITC TT-Book"/>
              </a:defRPr>
            </a:lvl6pPr>
            <a:lvl7pPr marL="0" marR="0" indent="1371600" algn="ctr" defTabSz="584200" rtl="0" latinLnBrk="0">
              <a:lnSpc>
                <a:spcPct val="90000"/>
              </a:lnSpc>
              <a:spcBef>
                <a:spcPts val="1600"/>
              </a:spcBef>
              <a:spcAft>
                <a:spcPts val="0"/>
              </a:spcAft>
              <a:buClrTx/>
              <a:buSzTx/>
              <a:buFontTx/>
              <a:buNone/>
              <a:tabLst/>
              <a:defRPr sz="7000" b="0" i="0" u="none" strike="noStrike" cap="none" spc="0" baseline="0">
                <a:ln>
                  <a:noFill/>
                </a:ln>
                <a:solidFill>
                  <a:srgbClr val="D93E2B"/>
                </a:solidFill>
                <a:uFillTx/>
                <a:latin typeface="+mn-lt"/>
                <a:ea typeface="+mn-ea"/>
                <a:cs typeface="+mn-cs"/>
                <a:sym typeface="Bodoni SvtyTwo ITC TT-Book"/>
              </a:defRPr>
            </a:lvl7pPr>
            <a:lvl8pPr marL="0" marR="0" indent="1600200" algn="ctr" defTabSz="584200" rtl="0" latinLnBrk="0">
              <a:lnSpc>
                <a:spcPct val="90000"/>
              </a:lnSpc>
              <a:spcBef>
                <a:spcPts val="1600"/>
              </a:spcBef>
              <a:spcAft>
                <a:spcPts val="0"/>
              </a:spcAft>
              <a:buClrTx/>
              <a:buSzTx/>
              <a:buFontTx/>
              <a:buNone/>
              <a:tabLst/>
              <a:defRPr sz="7000" b="0" i="0" u="none" strike="noStrike" cap="none" spc="0" baseline="0">
                <a:ln>
                  <a:noFill/>
                </a:ln>
                <a:solidFill>
                  <a:srgbClr val="D93E2B"/>
                </a:solidFill>
                <a:uFillTx/>
                <a:latin typeface="+mn-lt"/>
                <a:ea typeface="+mn-ea"/>
                <a:cs typeface="+mn-cs"/>
                <a:sym typeface="Bodoni SvtyTwo ITC TT-Book"/>
              </a:defRPr>
            </a:lvl8pPr>
            <a:lvl9pPr marL="0" marR="0" indent="1828800" algn="ctr" defTabSz="584200" rtl="0" latinLnBrk="0">
              <a:lnSpc>
                <a:spcPct val="90000"/>
              </a:lnSpc>
              <a:spcBef>
                <a:spcPts val="1600"/>
              </a:spcBef>
              <a:spcAft>
                <a:spcPts val="0"/>
              </a:spcAft>
              <a:buClrTx/>
              <a:buSzTx/>
              <a:buFontTx/>
              <a:buNone/>
              <a:tabLst/>
              <a:defRPr sz="7000" b="0" i="0" u="none" strike="noStrike" cap="none" spc="0" baseline="0">
                <a:ln>
                  <a:noFill/>
                </a:ln>
                <a:solidFill>
                  <a:srgbClr val="D93E2B"/>
                </a:solidFill>
                <a:uFillTx/>
                <a:latin typeface="+mn-lt"/>
                <a:ea typeface="+mn-ea"/>
                <a:cs typeface="+mn-cs"/>
                <a:sym typeface="Bodoni SvtyTwo ITC TT-Book"/>
              </a:defRPr>
            </a:lvl9pPr>
          </a:lstStyle>
          <a:p>
            <a:pPr algn="l" defTabSz="449171">
              <a:buClr>
                <a:srgbClr val="008000"/>
              </a:buClr>
              <a:tabLst>
                <a:tab pos="0" algn="l"/>
                <a:tab pos="914212" algn="l"/>
                <a:tab pos="1828426" algn="l"/>
                <a:tab pos="2742640" algn="l"/>
                <a:tab pos="3656852" algn="l"/>
                <a:tab pos="4571064" algn="l"/>
                <a:tab pos="5485276" algn="l"/>
                <a:tab pos="6399492" algn="l"/>
                <a:tab pos="7313702" algn="l"/>
                <a:tab pos="8227916" algn="l"/>
                <a:tab pos="9142128" algn="l"/>
                <a:tab pos="10056342" algn="l"/>
              </a:tabLst>
              <a:defRPr/>
            </a:pPr>
            <a:r>
              <a:rPr lang="zh-TW" altLang="en-GB" sz="4400" dirty="0">
                <a:solidFill>
                  <a:schemeClr val="bg1"/>
                </a:solidFill>
                <a:latin typeface="微軟正黑體" pitchFamily="34" charset="-120"/>
                <a:ea typeface="微軟正黑體" pitchFamily="34" charset="-120"/>
              </a:rPr>
              <a:t>不良嗜好導致口腔癌之危險率</a:t>
            </a:r>
          </a:p>
        </p:txBody>
      </p:sp>
      <p:sp>
        <p:nvSpPr>
          <p:cNvPr id="8" name="Rectangle 4"/>
          <p:cNvSpPr>
            <a:spLocks noChangeArrowheads="1"/>
          </p:cNvSpPr>
          <p:nvPr/>
        </p:nvSpPr>
        <p:spPr bwMode="auto">
          <a:xfrm>
            <a:off x="8401050" y="5167314"/>
            <a:ext cx="1582738"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9985" tIns="46792" rIns="89985" bIns="46792" anchor="ctr"/>
          <a:lstStyle>
            <a:lvl1pPr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3200">
                <a:solidFill>
                  <a:schemeClr val="tx1"/>
                </a:solidFill>
                <a:latin typeface="Arial" pitchFamily="34" charset="0"/>
                <a:ea typeface="新細明體" pitchFamily="18" charset="-120"/>
              </a:defRPr>
            </a:lvl1pPr>
            <a:lvl2pPr marL="742950" indent="-28575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800">
                <a:solidFill>
                  <a:schemeClr val="tx1"/>
                </a:solidFill>
                <a:latin typeface="Arial" pitchFamily="34" charset="0"/>
                <a:ea typeface="新細明體" pitchFamily="18" charset="-120"/>
              </a:defRPr>
            </a:lvl2pPr>
            <a:lvl3pPr marL="11430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Arial" pitchFamily="34" charset="0"/>
                <a:ea typeface="新細明體" pitchFamily="18" charset="-120"/>
              </a:defRPr>
            </a:lvl3pPr>
            <a:lvl4pPr marL="16002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4pPr>
            <a:lvl5pPr marL="20574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5pPr>
            <a:lvl6pPr marL="25146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6pPr>
            <a:lvl7pPr marL="29718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7pPr>
            <a:lvl8pPr marL="34290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8pPr>
            <a:lvl9pPr marL="38862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9pPr>
          </a:lstStyle>
          <a:p>
            <a:pPr>
              <a:spcBef>
                <a:spcPts val="700"/>
              </a:spcBef>
              <a:buClr>
                <a:srgbClr val="FF0000"/>
              </a:buClr>
              <a:buNone/>
              <a:defRPr/>
            </a:pPr>
            <a:r>
              <a:rPr kumimoji="0" lang="zh-TW" altLang="en-GB" sz="2812" dirty="0">
                <a:solidFill>
                  <a:srgbClr val="000000"/>
                </a:solidFill>
                <a:latin typeface="微軟正黑體" pitchFamily="34" charset="-120"/>
                <a:ea typeface="微軟正黑體" pitchFamily="34" charset="-120"/>
              </a:rPr>
              <a:t>倍</a:t>
            </a:r>
          </a:p>
        </p:txBody>
      </p:sp>
      <p:sp>
        <p:nvSpPr>
          <p:cNvPr id="9" name="Rectangle 5"/>
          <p:cNvSpPr>
            <a:spLocks noChangeArrowheads="1"/>
          </p:cNvSpPr>
          <p:nvPr/>
        </p:nvSpPr>
        <p:spPr bwMode="auto">
          <a:xfrm>
            <a:off x="6743700" y="5133976"/>
            <a:ext cx="1728788"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9985" tIns="46792" rIns="89985" bIns="46792" anchor="ctr"/>
          <a:lstStyle>
            <a:lvl1pPr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3200">
                <a:solidFill>
                  <a:schemeClr val="tx1"/>
                </a:solidFill>
                <a:latin typeface="Arial" pitchFamily="34" charset="0"/>
                <a:ea typeface="新細明體" pitchFamily="18" charset="-120"/>
              </a:defRPr>
            </a:lvl1pPr>
            <a:lvl2pPr marL="742950" indent="-28575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800">
                <a:solidFill>
                  <a:schemeClr val="tx1"/>
                </a:solidFill>
                <a:latin typeface="Arial" pitchFamily="34" charset="0"/>
                <a:ea typeface="新細明體" pitchFamily="18" charset="-120"/>
              </a:defRPr>
            </a:lvl2pPr>
            <a:lvl3pPr marL="11430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Arial" pitchFamily="34" charset="0"/>
                <a:ea typeface="新細明體" pitchFamily="18" charset="-120"/>
              </a:defRPr>
            </a:lvl3pPr>
            <a:lvl4pPr marL="16002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4pPr>
            <a:lvl5pPr marL="20574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5pPr>
            <a:lvl6pPr marL="25146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6pPr>
            <a:lvl7pPr marL="29718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7pPr>
            <a:lvl8pPr marL="34290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8pPr>
            <a:lvl9pPr marL="38862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9pPr>
          </a:lstStyle>
          <a:p>
            <a:pPr algn="r">
              <a:spcBef>
                <a:spcPts val="700"/>
              </a:spcBef>
              <a:buClr>
                <a:srgbClr val="FF0000"/>
              </a:buClr>
              <a:buNone/>
              <a:defRPr/>
            </a:pPr>
            <a:r>
              <a:rPr kumimoji="0" lang="en-GB" altLang="zh-TW" sz="6609" b="1" dirty="0">
                <a:solidFill>
                  <a:srgbClr val="FF0000"/>
                </a:solidFill>
                <a:latin typeface="微軟正黑體" pitchFamily="34" charset="-120"/>
                <a:ea typeface="微軟正黑體" pitchFamily="34" charset="-120"/>
              </a:rPr>
              <a:t>123</a:t>
            </a:r>
          </a:p>
        </p:txBody>
      </p:sp>
      <p:sp>
        <p:nvSpPr>
          <p:cNvPr id="10" name="Rectangle 6"/>
          <p:cNvSpPr>
            <a:spLocks noChangeArrowheads="1"/>
          </p:cNvSpPr>
          <p:nvPr/>
        </p:nvSpPr>
        <p:spPr bwMode="auto">
          <a:xfrm>
            <a:off x="2208214" y="5208589"/>
            <a:ext cx="4535487"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9985" tIns="46792" rIns="89985" bIns="46792" anchor="ctr"/>
          <a:lstStyle>
            <a:lvl1pPr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3200">
                <a:solidFill>
                  <a:schemeClr val="tx1"/>
                </a:solidFill>
                <a:latin typeface="Arial" pitchFamily="34" charset="0"/>
                <a:ea typeface="新細明體" pitchFamily="18" charset="-120"/>
              </a:defRPr>
            </a:lvl1pPr>
            <a:lvl2pPr marL="742950" indent="-28575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800">
                <a:solidFill>
                  <a:schemeClr val="tx1"/>
                </a:solidFill>
                <a:latin typeface="Arial" pitchFamily="34" charset="0"/>
                <a:ea typeface="新細明體" pitchFamily="18" charset="-120"/>
              </a:defRPr>
            </a:lvl2pPr>
            <a:lvl3pPr marL="11430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Arial" pitchFamily="34" charset="0"/>
                <a:ea typeface="新細明體" pitchFamily="18" charset="-120"/>
              </a:defRPr>
            </a:lvl3pPr>
            <a:lvl4pPr marL="16002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4pPr>
            <a:lvl5pPr marL="20574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5pPr>
            <a:lvl6pPr marL="25146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6pPr>
            <a:lvl7pPr marL="29718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7pPr>
            <a:lvl8pPr marL="34290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8pPr>
            <a:lvl9pPr marL="38862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9pPr>
          </a:lstStyle>
          <a:p>
            <a:pPr>
              <a:spcBef>
                <a:spcPts val="700"/>
              </a:spcBef>
              <a:buClr>
                <a:srgbClr val="FF0000"/>
              </a:buClr>
              <a:buNone/>
              <a:defRPr/>
            </a:pPr>
            <a:endParaRPr kumimoji="0" lang="en-GB" altLang="zh-TW" sz="3586" b="1">
              <a:solidFill>
                <a:srgbClr val="000000"/>
              </a:solidFill>
              <a:latin typeface="微軟正黑體" pitchFamily="34" charset="-120"/>
              <a:ea typeface="微軟正黑體" pitchFamily="34" charset="-120"/>
            </a:endParaRPr>
          </a:p>
        </p:txBody>
      </p:sp>
      <p:sp>
        <p:nvSpPr>
          <p:cNvPr id="11" name="Rectangle 7"/>
          <p:cNvSpPr>
            <a:spLocks noChangeArrowheads="1"/>
          </p:cNvSpPr>
          <p:nvPr/>
        </p:nvSpPr>
        <p:spPr bwMode="auto">
          <a:xfrm>
            <a:off x="8401050" y="4221164"/>
            <a:ext cx="1582738"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9985" tIns="46792" rIns="89985" bIns="46792" anchor="ctr"/>
          <a:lstStyle>
            <a:lvl1pPr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3200">
                <a:solidFill>
                  <a:schemeClr val="tx1"/>
                </a:solidFill>
                <a:latin typeface="Arial" pitchFamily="34" charset="0"/>
                <a:ea typeface="新細明體" pitchFamily="18" charset="-120"/>
              </a:defRPr>
            </a:lvl1pPr>
            <a:lvl2pPr marL="742950" indent="-28575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800">
                <a:solidFill>
                  <a:schemeClr val="tx1"/>
                </a:solidFill>
                <a:latin typeface="Arial" pitchFamily="34" charset="0"/>
                <a:ea typeface="新細明體" pitchFamily="18" charset="-120"/>
              </a:defRPr>
            </a:lvl2pPr>
            <a:lvl3pPr marL="11430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Arial" pitchFamily="34" charset="0"/>
                <a:ea typeface="新細明體" pitchFamily="18" charset="-120"/>
              </a:defRPr>
            </a:lvl3pPr>
            <a:lvl4pPr marL="16002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4pPr>
            <a:lvl5pPr marL="20574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5pPr>
            <a:lvl6pPr marL="25146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6pPr>
            <a:lvl7pPr marL="29718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7pPr>
            <a:lvl8pPr marL="34290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8pPr>
            <a:lvl9pPr marL="38862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9pPr>
          </a:lstStyle>
          <a:p>
            <a:pPr>
              <a:spcBef>
                <a:spcPts val="700"/>
              </a:spcBef>
              <a:buClr>
                <a:srgbClr val="FF0000"/>
              </a:buClr>
              <a:buNone/>
              <a:defRPr/>
            </a:pPr>
            <a:r>
              <a:rPr kumimoji="0" lang="zh-TW" altLang="en-GB" sz="2812" dirty="0">
                <a:solidFill>
                  <a:srgbClr val="000000"/>
                </a:solidFill>
                <a:latin typeface="微軟正黑體" pitchFamily="34" charset="-120"/>
                <a:ea typeface="微軟正黑體" pitchFamily="34" charset="-120"/>
              </a:rPr>
              <a:t>倍</a:t>
            </a:r>
          </a:p>
        </p:txBody>
      </p:sp>
      <p:sp>
        <p:nvSpPr>
          <p:cNvPr id="12" name="Rectangle 8"/>
          <p:cNvSpPr>
            <a:spLocks noChangeArrowheads="1"/>
          </p:cNvSpPr>
          <p:nvPr/>
        </p:nvSpPr>
        <p:spPr bwMode="auto">
          <a:xfrm>
            <a:off x="6743700" y="4149726"/>
            <a:ext cx="1657350"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9985" tIns="46792" rIns="89985" bIns="46792" anchor="ctr"/>
          <a:lstStyle>
            <a:lvl1pPr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3200">
                <a:solidFill>
                  <a:schemeClr val="tx1"/>
                </a:solidFill>
                <a:latin typeface="Arial" pitchFamily="34" charset="0"/>
                <a:ea typeface="新細明體" pitchFamily="18" charset="-120"/>
              </a:defRPr>
            </a:lvl1pPr>
            <a:lvl2pPr marL="742950" indent="-28575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800">
                <a:solidFill>
                  <a:schemeClr val="tx1"/>
                </a:solidFill>
                <a:latin typeface="Arial" pitchFamily="34" charset="0"/>
                <a:ea typeface="新細明體" pitchFamily="18" charset="-120"/>
              </a:defRPr>
            </a:lvl2pPr>
            <a:lvl3pPr marL="11430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Arial" pitchFamily="34" charset="0"/>
                <a:ea typeface="新細明體" pitchFamily="18" charset="-120"/>
              </a:defRPr>
            </a:lvl3pPr>
            <a:lvl4pPr marL="16002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4pPr>
            <a:lvl5pPr marL="20574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5pPr>
            <a:lvl6pPr marL="25146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6pPr>
            <a:lvl7pPr marL="29718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7pPr>
            <a:lvl8pPr marL="34290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8pPr>
            <a:lvl9pPr marL="38862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9pPr>
          </a:lstStyle>
          <a:p>
            <a:pPr algn="r">
              <a:spcBef>
                <a:spcPts val="700"/>
              </a:spcBef>
              <a:buClr>
                <a:srgbClr val="FF0000"/>
              </a:buClr>
              <a:buNone/>
              <a:defRPr/>
            </a:pPr>
            <a:r>
              <a:rPr kumimoji="0" lang="en-GB" altLang="zh-TW" sz="4430" b="1" dirty="0">
                <a:solidFill>
                  <a:srgbClr val="000000"/>
                </a:solidFill>
                <a:latin typeface="微軟正黑體" pitchFamily="34" charset="-120"/>
                <a:ea typeface="微軟正黑體" pitchFamily="34" charset="-120"/>
              </a:rPr>
              <a:t>89</a:t>
            </a:r>
          </a:p>
        </p:txBody>
      </p:sp>
      <p:sp>
        <p:nvSpPr>
          <p:cNvPr id="13" name="Rectangle 9"/>
          <p:cNvSpPr>
            <a:spLocks noChangeArrowheads="1"/>
          </p:cNvSpPr>
          <p:nvPr/>
        </p:nvSpPr>
        <p:spPr bwMode="auto">
          <a:xfrm>
            <a:off x="2208214" y="4221164"/>
            <a:ext cx="4535487"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9985" tIns="46792" rIns="89985" bIns="46792" anchor="ctr"/>
          <a:lstStyle>
            <a:lvl1pPr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3200">
                <a:solidFill>
                  <a:schemeClr val="tx1"/>
                </a:solidFill>
                <a:latin typeface="Arial" pitchFamily="34" charset="0"/>
                <a:ea typeface="新細明體" pitchFamily="18" charset="-120"/>
              </a:defRPr>
            </a:lvl1pPr>
            <a:lvl2pPr marL="742950" indent="-28575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800">
                <a:solidFill>
                  <a:schemeClr val="tx1"/>
                </a:solidFill>
                <a:latin typeface="Arial" pitchFamily="34" charset="0"/>
                <a:ea typeface="新細明體" pitchFamily="18" charset="-120"/>
              </a:defRPr>
            </a:lvl2pPr>
            <a:lvl3pPr marL="11430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Arial" pitchFamily="34" charset="0"/>
                <a:ea typeface="新細明體" pitchFamily="18" charset="-120"/>
              </a:defRPr>
            </a:lvl3pPr>
            <a:lvl4pPr marL="16002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4pPr>
            <a:lvl5pPr marL="20574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5pPr>
            <a:lvl6pPr marL="25146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6pPr>
            <a:lvl7pPr marL="29718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7pPr>
            <a:lvl8pPr marL="34290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8pPr>
            <a:lvl9pPr marL="38862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9pPr>
          </a:lstStyle>
          <a:p>
            <a:pPr>
              <a:spcBef>
                <a:spcPts val="700"/>
              </a:spcBef>
              <a:buClr>
                <a:srgbClr val="003399"/>
              </a:buClr>
              <a:buNone/>
              <a:defRPr/>
            </a:pPr>
            <a:r>
              <a:rPr kumimoji="0" lang="zh-TW" altLang="en-GB" sz="2250">
                <a:solidFill>
                  <a:srgbClr val="000000"/>
                </a:solidFill>
                <a:latin typeface="微軟正黑體" pitchFamily="34" charset="-120"/>
                <a:ea typeface="微軟正黑體" pitchFamily="34" charset="-120"/>
              </a:rPr>
              <a:t>吸</a:t>
            </a:r>
            <a:r>
              <a:rPr kumimoji="0" lang="zh-TW" altLang="en-US" sz="2250">
                <a:solidFill>
                  <a:srgbClr val="000000"/>
                </a:solidFill>
                <a:latin typeface="微軟正黑體" pitchFamily="34" charset="-120"/>
                <a:ea typeface="微軟正黑體" pitchFamily="34" charset="-120"/>
              </a:rPr>
              <a:t>菸</a:t>
            </a:r>
            <a:r>
              <a:rPr kumimoji="0" lang="en-GB" altLang="zh-TW" sz="2250">
                <a:solidFill>
                  <a:srgbClr val="000000"/>
                </a:solidFill>
                <a:latin typeface="微軟正黑體" pitchFamily="34" charset="-120"/>
                <a:ea typeface="微軟正黑體" pitchFamily="34" charset="-120"/>
              </a:rPr>
              <a:t> + </a:t>
            </a:r>
            <a:r>
              <a:rPr kumimoji="0" lang="zh-TW" altLang="en-GB" sz="2250" b="1">
                <a:solidFill>
                  <a:srgbClr val="FF0000"/>
                </a:solidFill>
                <a:latin typeface="微軟正黑體" pitchFamily="34" charset="-120"/>
                <a:ea typeface="微軟正黑體" pitchFamily="34" charset="-120"/>
              </a:rPr>
              <a:t>嚼檳榔</a:t>
            </a:r>
            <a:endParaRPr kumimoji="0" lang="en-GB" altLang="zh-TW" sz="2250" b="1">
              <a:solidFill>
                <a:srgbClr val="FF0000"/>
              </a:solidFill>
              <a:latin typeface="微軟正黑體" pitchFamily="34" charset="-120"/>
              <a:ea typeface="微軟正黑體" pitchFamily="34" charset="-120"/>
            </a:endParaRPr>
          </a:p>
        </p:txBody>
      </p:sp>
      <p:sp>
        <p:nvSpPr>
          <p:cNvPr id="14" name="Rectangle 10"/>
          <p:cNvSpPr>
            <a:spLocks noChangeArrowheads="1"/>
          </p:cNvSpPr>
          <p:nvPr/>
        </p:nvSpPr>
        <p:spPr bwMode="auto">
          <a:xfrm>
            <a:off x="8401050" y="3475039"/>
            <a:ext cx="1582738"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9985" tIns="46792" rIns="89985" bIns="46792" anchor="ctr"/>
          <a:lstStyle>
            <a:lvl1pPr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3200">
                <a:solidFill>
                  <a:schemeClr val="tx1"/>
                </a:solidFill>
                <a:latin typeface="Arial" pitchFamily="34" charset="0"/>
                <a:ea typeface="新細明體" pitchFamily="18" charset="-120"/>
              </a:defRPr>
            </a:lvl1pPr>
            <a:lvl2pPr marL="742950" indent="-28575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800">
                <a:solidFill>
                  <a:schemeClr val="tx1"/>
                </a:solidFill>
                <a:latin typeface="Arial" pitchFamily="34" charset="0"/>
                <a:ea typeface="新細明體" pitchFamily="18" charset="-120"/>
              </a:defRPr>
            </a:lvl2pPr>
            <a:lvl3pPr marL="11430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Arial" pitchFamily="34" charset="0"/>
                <a:ea typeface="新細明體" pitchFamily="18" charset="-120"/>
              </a:defRPr>
            </a:lvl3pPr>
            <a:lvl4pPr marL="16002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4pPr>
            <a:lvl5pPr marL="20574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5pPr>
            <a:lvl6pPr marL="25146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6pPr>
            <a:lvl7pPr marL="29718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7pPr>
            <a:lvl8pPr marL="34290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8pPr>
            <a:lvl9pPr marL="38862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9pPr>
          </a:lstStyle>
          <a:p>
            <a:pPr>
              <a:spcBef>
                <a:spcPts val="700"/>
              </a:spcBef>
              <a:buClr>
                <a:srgbClr val="FF0000"/>
              </a:buClr>
              <a:buNone/>
              <a:defRPr/>
            </a:pPr>
            <a:r>
              <a:rPr kumimoji="0" lang="zh-TW" altLang="en-GB" sz="2812">
                <a:solidFill>
                  <a:srgbClr val="000000"/>
                </a:solidFill>
                <a:latin typeface="微軟正黑體" pitchFamily="34" charset="-120"/>
                <a:ea typeface="微軟正黑體" pitchFamily="34" charset="-120"/>
              </a:rPr>
              <a:t>倍</a:t>
            </a:r>
          </a:p>
        </p:txBody>
      </p:sp>
      <p:sp>
        <p:nvSpPr>
          <p:cNvPr id="15" name="Rectangle 11"/>
          <p:cNvSpPr>
            <a:spLocks noChangeArrowheads="1"/>
          </p:cNvSpPr>
          <p:nvPr/>
        </p:nvSpPr>
        <p:spPr bwMode="auto">
          <a:xfrm>
            <a:off x="6743700" y="3403601"/>
            <a:ext cx="1657350"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9985" tIns="46792" rIns="89985" bIns="46792" anchor="ctr"/>
          <a:lstStyle>
            <a:lvl1pPr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3200">
                <a:solidFill>
                  <a:schemeClr val="tx1"/>
                </a:solidFill>
                <a:latin typeface="Arial" pitchFamily="34" charset="0"/>
                <a:ea typeface="新細明體" pitchFamily="18" charset="-120"/>
              </a:defRPr>
            </a:lvl1pPr>
            <a:lvl2pPr marL="742950" indent="-28575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800">
                <a:solidFill>
                  <a:schemeClr val="tx1"/>
                </a:solidFill>
                <a:latin typeface="Arial" pitchFamily="34" charset="0"/>
                <a:ea typeface="新細明體" pitchFamily="18" charset="-120"/>
              </a:defRPr>
            </a:lvl2pPr>
            <a:lvl3pPr marL="11430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Arial" pitchFamily="34" charset="0"/>
                <a:ea typeface="新細明體" pitchFamily="18" charset="-120"/>
              </a:defRPr>
            </a:lvl3pPr>
            <a:lvl4pPr marL="16002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4pPr>
            <a:lvl5pPr marL="20574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5pPr>
            <a:lvl6pPr marL="25146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6pPr>
            <a:lvl7pPr marL="29718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7pPr>
            <a:lvl8pPr marL="34290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8pPr>
            <a:lvl9pPr marL="38862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9pPr>
          </a:lstStyle>
          <a:p>
            <a:pPr algn="r">
              <a:spcBef>
                <a:spcPts val="700"/>
              </a:spcBef>
              <a:buClr>
                <a:srgbClr val="FF0000"/>
              </a:buClr>
              <a:buNone/>
              <a:defRPr/>
            </a:pPr>
            <a:r>
              <a:rPr kumimoji="0" lang="en-GB" altLang="zh-TW" sz="4430" b="1" dirty="0">
                <a:solidFill>
                  <a:srgbClr val="000000"/>
                </a:solidFill>
                <a:latin typeface="微軟正黑體" pitchFamily="34" charset="-120"/>
                <a:ea typeface="微軟正黑體" pitchFamily="34" charset="-120"/>
              </a:rPr>
              <a:t>54</a:t>
            </a:r>
          </a:p>
        </p:txBody>
      </p:sp>
      <p:sp>
        <p:nvSpPr>
          <p:cNvPr id="16" name="Rectangle 12"/>
          <p:cNvSpPr>
            <a:spLocks noChangeArrowheads="1"/>
          </p:cNvSpPr>
          <p:nvPr/>
        </p:nvSpPr>
        <p:spPr bwMode="auto">
          <a:xfrm>
            <a:off x="2208214" y="3500439"/>
            <a:ext cx="4535487"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9985" tIns="46792" rIns="89985" bIns="46792" anchor="ctr"/>
          <a:lstStyle>
            <a:lvl1pPr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3200">
                <a:solidFill>
                  <a:schemeClr val="tx1"/>
                </a:solidFill>
                <a:latin typeface="Arial" pitchFamily="34" charset="0"/>
                <a:ea typeface="新細明體" pitchFamily="18" charset="-120"/>
              </a:defRPr>
            </a:lvl1pPr>
            <a:lvl2pPr marL="742950" indent="-28575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800">
                <a:solidFill>
                  <a:schemeClr val="tx1"/>
                </a:solidFill>
                <a:latin typeface="Arial" pitchFamily="34" charset="0"/>
                <a:ea typeface="新細明體" pitchFamily="18" charset="-120"/>
              </a:defRPr>
            </a:lvl2pPr>
            <a:lvl3pPr marL="11430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Arial" pitchFamily="34" charset="0"/>
                <a:ea typeface="新細明體" pitchFamily="18" charset="-120"/>
              </a:defRPr>
            </a:lvl3pPr>
            <a:lvl4pPr marL="16002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4pPr>
            <a:lvl5pPr marL="20574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5pPr>
            <a:lvl6pPr marL="25146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6pPr>
            <a:lvl7pPr marL="29718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7pPr>
            <a:lvl8pPr marL="34290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8pPr>
            <a:lvl9pPr marL="38862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9pPr>
          </a:lstStyle>
          <a:p>
            <a:pPr>
              <a:spcBef>
                <a:spcPts val="700"/>
              </a:spcBef>
              <a:buClr>
                <a:srgbClr val="003399"/>
              </a:buClr>
              <a:buNone/>
              <a:defRPr/>
            </a:pPr>
            <a:r>
              <a:rPr kumimoji="0" lang="zh-TW" altLang="en-GB" sz="2250" dirty="0">
                <a:solidFill>
                  <a:srgbClr val="000000"/>
                </a:solidFill>
                <a:latin typeface="微軟正黑體" pitchFamily="34" charset="-120"/>
                <a:ea typeface="微軟正黑體" pitchFamily="34" charset="-120"/>
              </a:rPr>
              <a:t>酗酒</a:t>
            </a:r>
            <a:r>
              <a:rPr kumimoji="0" lang="en-GB" altLang="zh-TW" sz="2250" dirty="0">
                <a:solidFill>
                  <a:srgbClr val="000000"/>
                </a:solidFill>
                <a:latin typeface="微軟正黑體" pitchFamily="34" charset="-120"/>
                <a:ea typeface="微軟正黑體" pitchFamily="34" charset="-120"/>
              </a:rPr>
              <a:t> + </a:t>
            </a:r>
            <a:r>
              <a:rPr kumimoji="0" lang="zh-TW" altLang="en-GB" sz="2250" b="1" dirty="0">
                <a:solidFill>
                  <a:srgbClr val="FF0000"/>
                </a:solidFill>
                <a:latin typeface="微軟正黑體" pitchFamily="34" charset="-120"/>
                <a:ea typeface="微軟正黑體" pitchFamily="34" charset="-120"/>
              </a:rPr>
              <a:t>嚼檳榔</a:t>
            </a:r>
            <a:endParaRPr kumimoji="0" lang="en-GB" altLang="zh-TW" sz="2250" b="1" dirty="0">
              <a:solidFill>
                <a:srgbClr val="FF0000"/>
              </a:solidFill>
              <a:latin typeface="微軟正黑體" pitchFamily="34" charset="-120"/>
              <a:ea typeface="微軟正黑體" pitchFamily="34" charset="-120"/>
            </a:endParaRPr>
          </a:p>
        </p:txBody>
      </p:sp>
      <p:sp>
        <p:nvSpPr>
          <p:cNvPr id="17" name="Rectangle 13"/>
          <p:cNvSpPr>
            <a:spLocks noChangeArrowheads="1"/>
          </p:cNvSpPr>
          <p:nvPr/>
        </p:nvSpPr>
        <p:spPr bwMode="auto">
          <a:xfrm>
            <a:off x="8401050" y="2781301"/>
            <a:ext cx="1582738"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9985" tIns="46792" rIns="89985" bIns="46792" anchor="ctr"/>
          <a:lstStyle>
            <a:lvl1pPr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3200">
                <a:solidFill>
                  <a:schemeClr val="tx1"/>
                </a:solidFill>
                <a:latin typeface="Arial" pitchFamily="34" charset="0"/>
                <a:ea typeface="新細明體" pitchFamily="18" charset="-120"/>
              </a:defRPr>
            </a:lvl1pPr>
            <a:lvl2pPr marL="742950" indent="-28575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800">
                <a:solidFill>
                  <a:schemeClr val="tx1"/>
                </a:solidFill>
                <a:latin typeface="Arial" pitchFamily="34" charset="0"/>
                <a:ea typeface="新細明體" pitchFamily="18" charset="-120"/>
              </a:defRPr>
            </a:lvl2pPr>
            <a:lvl3pPr marL="11430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Arial" pitchFamily="34" charset="0"/>
                <a:ea typeface="新細明體" pitchFamily="18" charset="-120"/>
              </a:defRPr>
            </a:lvl3pPr>
            <a:lvl4pPr marL="16002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4pPr>
            <a:lvl5pPr marL="20574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5pPr>
            <a:lvl6pPr marL="25146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6pPr>
            <a:lvl7pPr marL="29718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7pPr>
            <a:lvl8pPr marL="34290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8pPr>
            <a:lvl9pPr marL="38862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9pPr>
          </a:lstStyle>
          <a:p>
            <a:pPr>
              <a:spcBef>
                <a:spcPts val="700"/>
              </a:spcBef>
              <a:buClr>
                <a:srgbClr val="FF0000"/>
              </a:buClr>
              <a:buNone/>
              <a:defRPr/>
            </a:pPr>
            <a:r>
              <a:rPr kumimoji="0" lang="zh-TW" altLang="en-GB" sz="2812">
                <a:solidFill>
                  <a:srgbClr val="000000"/>
                </a:solidFill>
                <a:latin typeface="微軟正黑體" pitchFamily="34" charset="-120"/>
                <a:ea typeface="微軟正黑體" pitchFamily="34" charset="-120"/>
              </a:rPr>
              <a:t>倍</a:t>
            </a:r>
          </a:p>
        </p:txBody>
      </p:sp>
      <p:sp>
        <p:nvSpPr>
          <p:cNvPr id="18" name="Rectangle 14"/>
          <p:cNvSpPr>
            <a:spLocks noChangeArrowheads="1"/>
          </p:cNvSpPr>
          <p:nvPr/>
        </p:nvSpPr>
        <p:spPr bwMode="auto">
          <a:xfrm>
            <a:off x="6743700" y="2754314"/>
            <a:ext cx="1657350"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9985" tIns="46792" rIns="89985" bIns="46792" anchor="ctr"/>
          <a:lstStyle>
            <a:lvl1pPr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3200">
                <a:solidFill>
                  <a:schemeClr val="tx1"/>
                </a:solidFill>
                <a:latin typeface="Arial" pitchFamily="34" charset="0"/>
                <a:ea typeface="新細明體" pitchFamily="18" charset="-120"/>
              </a:defRPr>
            </a:lvl1pPr>
            <a:lvl2pPr marL="742950" indent="-28575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800">
                <a:solidFill>
                  <a:schemeClr val="tx1"/>
                </a:solidFill>
                <a:latin typeface="Arial" pitchFamily="34" charset="0"/>
                <a:ea typeface="新細明體" pitchFamily="18" charset="-120"/>
              </a:defRPr>
            </a:lvl2pPr>
            <a:lvl3pPr marL="11430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Arial" pitchFamily="34" charset="0"/>
                <a:ea typeface="新細明體" pitchFamily="18" charset="-120"/>
              </a:defRPr>
            </a:lvl3pPr>
            <a:lvl4pPr marL="16002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4pPr>
            <a:lvl5pPr marL="20574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5pPr>
            <a:lvl6pPr marL="25146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6pPr>
            <a:lvl7pPr marL="29718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7pPr>
            <a:lvl8pPr marL="34290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8pPr>
            <a:lvl9pPr marL="38862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9pPr>
          </a:lstStyle>
          <a:p>
            <a:pPr algn="r">
              <a:spcBef>
                <a:spcPts val="700"/>
              </a:spcBef>
              <a:buClr>
                <a:srgbClr val="FF0000"/>
              </a:buClr>
              <a:buNone/>
              <a:defRPr/>
            </a:pPr>
            <a:r>
              <a:rPr kumimoji="0" lang="en-GB" altLang="zh-TW" sz="4430" b="1" dirty="0">
                <a:solidFill>
                  <a:srgbClr val="000000"/>
                </a:solidFill>
                <a:latin typeface="微軟正黑體" pitchFamily="34" charset="-120"/>
                <a:ea typeface="微軟正黑體" pitchFamily="34" charset="-120"/>
              </a:rPr>
              <a:t>28</a:t>
            </a:r>
          </a:p>
        </p:txBody>
      </p:sp>
      <p:sp>
        <p:nvSpPr>
          <p:cNvPr id="19" name="Rectangle 15"/>
          <p:cNvSpPr>
            <a:spLocks noChangeArrowheads="1"/>
          </p:cNvSpPr>
          <p:nvPr/>
        </p:nvSpPr>
        <p:spPr bwMode="auto">
          <a:xfrm>
            <a:off x="2208214" y="2827339"/>
            <a:ext cx="4535487"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9985" tIns="46792" rIns="89985" bIns="46792" anchor="ctr"/>
          <a:lstStyle>
            <a:lvl1pPr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3200">
                <a:solidFill>
                  <a:schemeClr val="tx1"/>
                </a:solidFill>
                <a:latin typeface="Arial" pitchFamily="34" charset="0"/>
                <a:ea typeface="新細明體" pitchFamily="18" charset="-120"/>
              </a:defRPr>
            </a:lvl1pPr>
            <a:lvl2pPr marL="742950" indent="-28575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800">
                <a:solidFill>
                  <a:schemeClr val="tx1"/>
                </a:solidFill>
                <a:latin typeface="Arial" pitchFamily="34" charset="0"/>
                <a:ea typeface="新細明體" pitchFamily="18" charset="-120"/>
              </a:defRPr>
            </a:lvl2pPr>
            <a:lvl3pPr marL="11430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Arial" pitchFamily="34" charset="0"/>
                <a:ea typeface="新細明體" pitchFamily="18" charset="-120"/>
              </a:defRPr>
            </a:lvl3pPr>
            <a:lvl4pPr marL="16002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4pPr>
            <a:lvl5pPr marL="20574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5pPr>
            <a:lvl6pPr marL="25146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6pPr>
            <a:lvl7pPr marL="29718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7pPr>
            <a:lvl8pPr marL="34290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8pPr>
            <a:lvl9pPr marL="38862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9pPr>
          </a:lstStyle>
          <a:p>
            <a:pPr>
              <a:spcBef>
                <a:spcPts val="700"/>
              </a:spcBef>
              <a:buClr>
                <a:srgbClr val="FF0000"/>
              </a:buClr>
              <a:buNone/>
              <a:defRPr/>
            </a:pPr>
            <a:r>
              <a:rPr kumimoji="0" lang="zh-TW" altLang="en-GB" sz="2250" b="1" dirty="0">
                <a:solidFill>
                  <a:srgbClr val="FF0000"/>
                </a:solidFill>
                <a:latin typeface="微軟正黑體" pitchFamily="34" charset="-120"/>
                <a:ea typeface="微軟正黑體" pitchFamily="34" charset="-120"/>
              </a:rPr>
              <a:t>嚼檳榔</a:t>
            </a:r>
            <a:endParaRPr kumimoji="0" lang="en-GB" altLang="zh-TW" sz="2250" b="1" dirty="0">
              <a:solidFill>
                <a:srgbClr val="FF0000"/>
              </a:solidFill>
              <a:latin typeface="微軟正黑體" pitchFamily="34" charset="-120"/>
              <a:ea typeface="微軟正黑體" pitchFamily="34" charset="-120"/>
            </a:endParaRPr>
          </a:p>
        </p:txBody>
      </p:sp>
      <p:sp>
        <p:nvSpPr>
          <p:cNvPr id="20" name="Rectangle 16"/>
          <p:cNvSpPr>
            <a:spLocks noChangeArrowheads="1"/>
          </p:cNvSpPr>
          <p:nvPr/>
        </p:nvSpPr>
        <p:spPr bwMode="auto">
          <a:xfrm>
            <a:off x="8401050" y="2133601"/>
            <a:ext cx="1582738"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9985" tIns="46792" rIns="89985" bIns="46792" anchor="ctr"/>
          <a:lstStyle>
            <a:lvl1pPr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3200">
                <a:solidFill>
                  <a:schemeClr val="tx1"/>
                </a:solidFill>
                <a:latin typeface="Arial" pitchFamily="34" charset="0"/>
                <a:ea typeface="新細明體" pitchFamily="18" charset="-120"/>
              </a:defRPr>
            </a:lvl1pPr>
            <a:lvl2pPr marL="742950" indent="-28575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800">
                <a:solidFill>
                  <a:schemeClr val="tx1"/>
                </a:solidFill>
                <a:latin typeface="Arial" pitchFamily="34" charset="0"/>
                <a:ea typeface="新細明體" pitchFamily="18" charset="-120"/>
              </a:defRPr>
            </a:lvl2pPr>
            <a:lvl3pPr marL="11430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Arial" pitchFamily="34" charset="0"/>
                <a:ea typeface="新細明體" pitchFamily="18" charset="-120"/>
              </a:defRPr>
            </a:lvl3pPr>
            <a:lvl4pPr marL="16002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4pPr>
            <a:lvl5pPr marL="20574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5pPr>
            <a:lvl6pPr marL="25146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6pPr>
            <a:lvl7pPr marL="29718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7pPr>
            <a:lvl8pPr marL="34290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8pPr>
            <a:lvl9pPr marL="38862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9pPr>
          </a:lstStyle>
          <a:p>
            <a:pPr>
              <a:spcBef>
                <a:spcPts val="700"/>
              </a:spcBef>
              <a:buClr>
                <a:srgbClr val="FF0000"/>
              </a:buClr>
              <a:buNone/>
              <a:defRPr/>
            </a:pPr>
            <a:r>
              <a:rPr kumimoji="0" lang="zh-TW" altLang="en-GB" sz="2812" dirty="0">
                <a:solidFill>
                  <a:srgbClr val="000000"/>
                </a:solidFill>
                <a:latin typeface="微軟正黑體" pitchFamily="34" charset="-120"/>
                <a:ea typeface="微軟正黑體" pitchFamily="34" charset="-120"/>
              </a:rPr>
              <a:t>倍</a:t>
            </a:r>
          </a:p>
        </p:txBody>
      </p:sp>
      <p:sp>
        <p:nvSpPr>
          <p:cNvPr id="21" name="Rectangle 17"/>
          <p:cNvSpPr>
            <a:spLocks noChangeArrowheads="1"/>
          </p:cNvSpPr>
          <p:nvPr/>
        </p:nvSpPr>
        <p:spPr bwMode="auto">
          <a:xfrm>
            <a:off x="6743700" y="2106614"/>
            <a:ext cx="1657350"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9985" tIns="46792" rIns="89985" bIns="46792" anchor="ctr"/>
          <a:lstStyle>
            <a:lvl1pPr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3200">
                <a:solidFill>
                  <a:schemeClr val="tx1"/>
                </a:solidFill>
                <a:latin typeface="Arial" pitchFamily="34" charset="0"/>
                <a:ea typeface="新細明體" pitchFamily="18" charset="-120"/>
              </a:defRPr>
            </a:lvl1pPr>
            <a:lvl2pPr marL="742950" indent="-28575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800">
                <a:solidFill>
                  <a:schemeClr val="tx1"/>
                </a:solidFill>
                <a:latin typeface="Arial" pitchFamily="34" charset="0"/>
                <a:ea typeface="新細明體" pitchFamily="18" charset="-120"/>
              </a:defRPr>
            </a:lvl2pPr>
            <a:lvl3pPr marL="11430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Arial" pitchFamily="34" charset="0"/>
                <a:ea typeface="新細明體" pitchFamily="18" charset="-120"/>
              </a:defRPr>
            </a:lvl3pPr>
            <a:lvl4pPr marL="16002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4pPr>
            <a:lvl5pPr marL="20574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5pPr>
            <a:lvl6pPr marL="25146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6pPr>
            <a:lvl7pPr marL="29718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7pPr>
            <a:lvl8pPr marL="34290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8pPr>
            <a:lvl9pPr marL="38862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9pPr>
          </a:lstStyle>
          <a:p>
            <a:pPr algn="r">
              <a:spcBef>
                <a:spcPts val="700"/>
              </a:spcBef>
              <a:buClr>
                <a:srgbClr val="FF0000"/>
              </a:buClr>
              <a:buNone/>
              <a:defRPr/>
            </a:pPr>
            <a:r>
              <a:rPr kumimoji="0" lang="en-GB" altLang="zh-TW" sz="4430" dirty="0">
                <a:solidFill>
                  <a:srgbClr val="000000"/>
                </a:solidFill>
                <a:latin typeface="微軟正黑體" pitchFamily="34" charset="-120"/>
                <a:ea typeface="微軟正黑體" pitchFamily="34" charset="-120"/>
              </a:rPr>
              <a:t>1</a:t>
            </a:r>
          </a:p>
        </p:txBody>
      </p:sp>
      <p:sp>
        <p:nvSpPr>
          <p:cNvPr id="22" name="Rectangle 18"/>
          <p:cNvSpPr>
            <a:spLocks noChangeArrowheads="1"/>
          </p:cNvSpPr>
          <p:nvPr/>
        </p:nvSpPr>
        <p:spPr bwMode="auto">
          <a:xfrm>
            <a:off x="2208214" y="2224089"/>
            <a:ext cx="4535487"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9985" tIns="46792" rIns="89985" bIns="46792" anchor="ctr"/>
          <a:lstStyle>
            <a:lvl1pPr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3200">
                <a:solidFill>
                  <a:schemeClr val="tx1"/>
                </a:solidFill>
                <a:latin typeface="Arial" pitchFamily="34" charset="0"/>
                <a:ea typeface="新細明體" pitchFamily="18" charset="-120"/>
              </a:defRPr>
            </a:lvl1pPr>
            <a:lvl2pPr marL="742950" indent="-28575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800">
                <a:solidFill>
                  <a:schemeClr val="tx1"/>
                </a:solidFill>
                <a:latin typeface="Arial" pitchFamily="34" charset="0"/>
                <a:ea typeface="新細明體" pitchFamily="18" charset="-120"/>
              </a:defRPr>
            </a:lvl2pPr>
            <a:lvl3pPr marL="11430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Arial" pitchFamily="34" charset="0"/>
                <a:ea typeface="新細明體" pitchFamily="18" charset="-120"/>
              </a:defRPr>
            </a:lvl3pPr>
            <a:lvl4pPr marL="16002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4pPr>
            <a:lvl5pPr marL="20574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5pPr>
            <a:lvl6pPr marL="25146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6pPr>
            <a:lvl7pPr marL="29718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7pPr>
            <a:lvl8pPr marL="34290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8pPr>
            <a:lvl9pPr marL="38862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9pPr>
          </a:lstStyle>
          <a:p>
            <a:pPr>
              <a:spcBef>
                <a:spcPts val="700"/>
              </a:spcBef>
              <a:buClr>
                <a:srgbClr val="003399"/>
              </a:buClr>
              <a:buNone/>
              <a:defRPr/>
            </a:pPr>
            <a:r>
              <a:rPr kumimoji="0" lang="zh-TW" altLang="en-GB" sz="2250" dirty="0">
                <a:solidFill>
                  <a:srgbClr val="000000"/>
                </a:solidFill>
                <a:latin typeface="微軟正黑體" pitchFamily="34" charset="-120"/>
                <a:ea typeface="微軟正黑體" pitchFamily="34" charset="-120"/>
              </a:rPr>
              <a:t>無不良嗜好</a:t>
            </a:r>
          </a:p>
        </p:txBody>
      </p:sp>
      <p:sp>
        <p:nvSpPr>
          <p:cNvPr id="23" name="Rectangle 19"/>
          <p:cNvSpPr>
            <a:spLocks noChangeArrowheads="1"/>
          </p:cNvSpPr>
          <p:nvPr/>
        </p:nvSpPr>
        <p:spPr bwMode="auto">
          <a:xfrm>
            <a:off x="6743700" y="1557338"/>
            <a:ext cx="3240088"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9985" tIns="46792" rIns="89985" bIns="46792"/>
          <a:lstStyle>
            <a:lvl1pPr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3200">
                <a:solidFill>
                  <a:schemeClr val="tx1"/>
                </a:solidFill>
                <a:latin typeface="Arial" pitchFamily="34" charset="0"/>
                <a:ea typeface="新細明體" pitchFamily="18" charset="-120"/>
              </a:defRPr>
            </a:lvl1pPr>
            <a:lvl2pPr marL="742950" indent="-28575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800">
                <a:solidFill>
                  <a:schemeClr val="tx1"/>
                </a:solidFill>
                <a:latin typeface="Arial" pitchFamily="34" charset="0"/>
                <a:ea typeface="新細明體" pitchFamily="18" charset="-120"/>
              </a:defRPr>
            </a:lvl2pPr>
            <a:lvl3pPr marL="11430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Arial" pitchFamily="34" charset="0"/>
                <a:ea typeface="新細明體" pitchFamily="18" charset="-120"/>
              </a:defRPr>
            </a:lvl3pPr>
            <a:lvl4pPr marL="16002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4pPr>
            <a:lvl5pPr marL="20574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5pPr>
            <a:lvl6pPr marL="25146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6pPr>
            <a:lvl7pPr marL="29718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7pPr>
            <a:lvl8pPr marL="34290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8pPr>
            <a:lvl9pPr marL="38862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9pPr>
          </a:lstStyle>
          <a:p>
            <a:pPr>
              <a:spcBef>
                <a:spcPts val="800"/>
              </a:spcBef>
              <a:buClr>
                <a:srgbClr val="003399"/>
              </a:buClr>
              <a:buNone/>
              <a:defRPr/>
            </a:pPr>
            <a:r>
              <a:rPr kumimoji="0" lang="zh-TW" altLang="en-GB" sz="2250" dirty="0">
                <a:solidFill>
                  <a:srgbClr val="000000"/>
                </a:solidFill>
                <a:latin typeface="微軟正黑體" pitchFamily="34" charset="-120"/>
                <a:ea typeface="微軟正黑體" pitchFamily="34" charset="-120"/>
              </a:rPr>
              <a:t>致癌倍率</a:t>
            </a:r>
          </a:p>
        </p:txBody>
      </p:sp>
      <p:sp>
        <p:nvSpPr>
          <p:cNvPr id="24" name="Rectangle 20"/>
          <p:cNvSpPr>
            <a:spLocks noChangeArrowheads="1"/>
          </p:cNvSpPr>
          <p:nvPr/>
        </p:nvSpPr>
        <p:spPr bwMode="auto">
          <a:xfrm>
            <a:off x="2208214" y="1557338"/>
            <a:ext cx="4535487"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9985" tIns="46792" rIns="89985" bIns="46792"/>
          <a:lstStyle>
            <a:lvl1pPr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3200">
                <a:solidFill>
                  <a:schemeClr val="tx1"/>
                </a:solidFill>
                <a:latin typeface="Arial" pitchFamily="34" charset="0"/>
                <a:ea typeface="新細明體" pitchFamily="18" charset="-120"/>
              </a:defRPr>
            </a:lvl1pPr>
            <a:lvl2pPr marL="742950" indent="-28575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800">
                <a:solidFill>
                  <a:schemeClr val="tx1"/>
                </a:solidFill>
                <a:latin typeface="Arial" pitchFamily="34" charset="0"/>
                <a:ea typeface="新細明體" pitchFamily="18" charset="-120"/>
              </a:defRPr>
            </a:lvl2pPr>
            <a:lvl3pPr marL="11430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Arial" pitchFamily="34" charset="0"/>
                <a:ea typeface="新細明體" pitchFamily="18" charset="-120"/>
              </a:defRPr>
            </a:lvl3pPr>
            <a:lvl4pPr marL="16002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4pPr>
            <a:lvl5pPr marL="20574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5pPr>
            <a:lvl6pPr marL="25146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6pPr>
            <a:lvl7pPr marL="29718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7pPr>
            <a:lvl8pPr marL="34290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8pPr>
            <a:lvl9pPr marL="38862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9pPr>
          </a:lstStyle>
          <a:p>
            <a:pPr>
              <a:spcBef>
                <a:spcPts val="800"/>
              </a:spcBef>
              <a:buClr>
                <a:srgbClr val="003399"/>
              </a:buClr>
              <a:buNone/>
              <a:defRPr/>
            </a:pPr>
            <a:r>
              <a:rPr kumimoji="0" lang="zh-TW" altLang="en-GB" sz="2250" dirty="0">
                <a:solidFill>
                  <a:srgbClr val="000000"/>
                </a:solidFill>
                <a:latin typeface="微軟正黑體" pitchFamily="34" charset="-120"/>
                <a:ea typeface="微軟正黑體" pitchFamily="34" charset="-120"/>
              </a:rPr>
              <a:t>不良嗜好</a:t>
            </a:r>
          </a:p>
        </p:txBody>
      </p:sp>
      <p:sp>
        <p:nvSpPr>
          <p:cNvPr id="25" name="Line 21"/>
          <p:cNvSpPr>
            <a:spLocks noChangeShapeType="1"/>
          </p:cNvSpPr>
          <p:nvPr/>
        </p:nvSpPr>
        <p:spPr bwMode="auto">
          <a:xfrm>
            <a:off x="2208214" y="1557339"/>
            <a:ext cx="7775575" cy="1587"/>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lIns="91424" tIns="45712" rIns="91424" bIns="45712"/>
          <a:lstStyle/>
          <a:p>
            <a:pPr defTabSz="914353">
              <a:defRPr/>
            </a:pPr>
            <a:endParaRPr lang="zh-TW" altLang="en-US" sz="1687">
              <a:solidFill>
                <a:srgbClr val="000000"/>
              </a:solidFill>
            </a:endParaRPr>
          </a:p>
        </p:txBody>
      </p:sp>
      <p:sp>
        <p:nvSpPr>
          <p:cNvPr id="26" name="Line 22"/>
          <p:cNvSpPr>
            <a:spLocks noChangeShapeType="1"/>
          </p:cNvSpPr>
          <p:nvPr/>
        </p:nvSpPr>
        <p:spPr bwMode="auto">
          <a:xfrm>
            <a:off x="2208214" y="1557338"/>
            <a:ext cx="1587" cy="66675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lIns="91424" tIns="45712" rIns="91424" bIns="45712"/>
          <a:lstStyle/>
          <a:p>
            <a:pPr defTabSz="914353">
              <a:defRPr/>
            </a:pPr>
            <a:endParaRPr lang="zh-TW" altLang="en-US" sz="1687">
              <a:solidFill>
                <a:srgbClr val="000000"/>
              </a:solidFill>
            </a:endParaRPr>
          </a:p>
        </p:txBody>
      </p:sp>
      <p:sp>
        <p:nvSpPr>
          <p:cNvPr id="27" name="Line 23"/>
          <p:cNvSpPr>
            <a:spLocks noChangeShapeType="1"/>
          </p:cNvSpPr>
          <p:nvPr/>
        </p:nvSpPr>
        <p:spPr bwMode="auto">
          <a:xfrm>
            <a:off x="6311900" y="1560514"/>
            <a:ext cx="1588" cy="4397375"/>
          </a:xfrm>
          <a:prstGeom prst="line">
            <a:avLst/>
          </a:prstGeom>
          <a:noFill/>
          <a:ln w="12600">
            <a:solidFill>
              <a:srgbClr val="000000"/>
            </a:solidFill>
            <a:miter lim="800000"/>
            <a:headEnd/>
            <a:tailEnd/>
          </a:ln>
          <a:extLst>
            <a:ext uri="{909E8E84-426E-40DD-AFC4-6F175D3DCCD1}">
              <a14:hiddenFill xmlns:a14="http://schemas.microsoft.com/office/drawing/2010/main">
                <a:noFill/>
              </a14:hiddenFill>
            </a:ext>
          </a:extLst>
        </p:spPr>
        <p:txBody>
          <a:bodyPr lIns="91424" tIns="45712" rIns="91424" bIns="45712"/>
          <a:lstStyle/>
          <a:p>
            <a:pPr defTabSz="914353">
              <a:defRPr/>
            </a:pPr>
            <a:endParaRPr lang="zh-TW" altLang="en-US" sz="1687">
              <a:solidFill>
                <a:srgbClr val="000000"/>
              </a:solidFill>
            </a:endParaRPr>
          </a:p>
        </p:txBody>
      </p:sp>
      <p:sp>
        <p:nvSpPr>
          <p:cNvPr id="28" name="Line 24"/>
          <p:cNvSpPr>
            <a:spLocks noChangeShapeType="1"/>
          </p:cNvSpPr>
          <p:nvPr/>
        </p:nvSpPr>
        <p:spPr bwMode="auto">
          <a:xfrm>
            <a:off x="9983789" y="2224089"/>
            <a:ext cx="1587" cy="74612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lIns="91424" tIns="45712" rIns="91424" bIns="45712"/>
          <a:lstStyle/>
          <a:p>
            <a:pPr defTabSz="914353">
              <a:defRPr/>
            </a:pPr>
            <a:endParaRPr lang="zh-TW" altLang="en-US" sz="1687">
              <a:solidFill>
                <a:srgbClr val="000000"/>
              </a:solidFill>
            </a:endParaRPr>
          </a:p>
        </p:txBody>
      </p:sp>
      <p:sp>
        <p:nvSpPr>
          <p:cNvPr id="29" name="Line 25"/>
          <p:cNvSpPr>
            <a:spLocks noChangeShapeType="1"/>
          </p:cNvSpPr>
          <p:nvPr/>
        </p:nvSpPr>
        <p:spPr bwMode="auto">
          <a:xfrm>
            <a:off x="9983789" y="1557338"/>
            <a:ext cx="1587" cy="66675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lIns="91424" tIns="45712" rIns="91424" bIns="45712"/>
          <a:lstStyle/>
          <a:p>
            <a:pPr defTabSz="914353">
              <a:defRPr/>
            </a:pPr>
            <a:endParaRPr lang="zh-TW" altLang="en-US" sz="1687">
              <a:solidFill>
                <a:srgbClr val="000000"/>
              </a:solidFill>
            </a:endParaRPr>
          </a:p>
        </p:txBody>
      </p:sp>
      <p:sp>
        <p:nvSpPr>
          <p:cNvPr id="30" name="Line 26"/>
          <p:cNvSpPr>
            <a:spLocks noChangeShapeType="1"/>
          </p:cNvSpPr>
          <p:nvPr/>
        </p:nvSpPr>
        <p:spPr bwMode="auto">
          <a:xfrm>
            <a:off x="2208214" y="5954714"/>
            <a:ext cx="7775575" cy="1587"/>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lIns="91424" tIns="45712" rIns="91424" bIns="45712"/>
          <a:lstStyle/>
          <a:p>
            <a:pPr defTabSz="914353">
              <a:defRPr/>
            </a:pPr>
            <a:endParaRPr lang="zh-TW" altLang="en-US" sz="1687">
              <a:solidFill>
                <a:srgbClr val="000000"/>
              </a:solidFill>
            </a:endParaRPr>
          </a:p>
        </p:txBody>
      </p:sp>
      <p:sp>
        <p:nvSpPr>
          <p:cNvPr id="31" name="Line 27"/>
          <p:cNvSpPr>
            <a:spLocks noChangeShapeType="1"/>
          </p:cNvSpPr>
          <p:nvPr/>
        </p:nvSpPr>
        <p:spPr bwMode="auto">
          <a:xfrm>
            <a:off x="2208214" y="2224089"/>
            <a:ext cx="1587" cy="74612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lIns="91424" tIns="45712" rIns="91424" bIns="45712"/>
          <a:lstStyle/>
          <a:p>
            <a:pPr defTabSz="914353">
              <a:defRPr/>
            </a:pPr>
            <a:endParaRPr lang="zh-TW" altLang="en-US" sz="1687">
              <a:solidFill>
                <a:srgbClr val="000000"/>
              </a:solidFill>
            </a:endParaRPr>
          </a:p>
        </p:txBody>
      </p:sp>
      <p:sp>
        <p:nvSpPr>
          <p:cNvPr id="32" name="Line 28"/>
          <p:cNvSpPr>
            <a:spLocks noChangeShapeType="1"/>
          </p:cNvSpPr>
          <p:nvPr/>
        </p:nvSpPr>
        <p:spPr bwMode="auto">
          <a:xfrm>
            <a:off x="2208214" y="2970214"/>
            <a:ext cx="1587" cy="74612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lIns="91424" tIns="45712" rIns="91424" bIns="45712"/>
          <a:lstStyle/>
          <a:p>
            <a:pPr defTabSz="914353">
              <a:defRPr/>
            </a:pPr>
            <a:endParaRPr lang="zh-TW" altLang="en-US" sz="1687">
              <a:solidFill>
                <a:srgbClr val="000000"/>
              </a:solidFill>
            </a:endParaRPr>
          </a:p>
        </p:txBody>
      </p:sp>
      <p:sp>
        <p:nvSpPr>
          <p:cNvPr id="33" name="Line 29"/>
          <p:cNvSpPr>
            <a:spLocks noChangeShapeType="1"/>
          </p:cNvSpPr>
          <p:nvPr/>
        </p:nvSpPr>
        <p:spPr bwMode="auto">
          <a:xfrm>
            <a:off x="9983789" y="2970214"/>
            <a:ext cx="1587" cy="74612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lIns="91424" tIns="45712" rIns="91424" bIns="45712"/>
          <a:lstStyle/>
          <a:p>
            <a:pPr defTabSz="914353">
              <a:defRPr/>
            </a:pPr>
            <a:endParaRPr lang="zh-TW" altLang="en-US" sz="1687">
              <a:solidFill>
                <a:srgbClr val="000000"/>
              </a:solidFill>
            </a:endParaRPr>
          </a:p>
        </p:txBody>
      </p:sp>
      <p:sp>
        <p:nvSpPr>
          <p:cNvPr id="34" name="Line 30"/>
          <p:cNvSpPr>
            <a:spLocks noChangeShapeType="1"/>
          </p:cNvSpPr>
          <p:nvPr/>
        </p:nvSpPr>
        <p:spPr bwMode="auto">
          <a:xfrm>
            <a:off x="2208214" y="3716339"/>
            <a:ext cx="1587" cy="74612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lIns="91424" tIns="45712" rIns="91424" bIns="45712"/>
          <a:lstStyle/>
          <a:p>
            <a:pPr defTabSz="914353">
              <a:defRPr/>
            </a:pPr>
            <a:endParaRPr lang="zh-TW" altLang="en-US" sz="1687">
              <a:solidFill>
                <a:srgbClr val="000000"/>
              </a:solidFill>
            </a:endParaRPr>
          </a:p>
        </p:txBody>
      </p:sp>
      <p:sp>
        <p:nvSpPr>
          <p:cNvPr id="35" name="Line 31"/>
          <p:cNvSpPr>
            <a:spLocks noChangeShapeType="1"/>
          </p:cNvSpPr>
          <p:nvPr/>
        </p:nvSpPr>
        <p:spPr bwMode="auto">
          <a:xfrm>
            <a:off x="9983789" y="3716339"/>
            <a:ext cx="1587" cy="74612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lIns="91424" tIns="45712" rIns="91424" bIns="45712"/>
          <a:lstStyle/>
          <a:p>
            <a:pPr defTabSz="914353">
              <a:defRPr/>
            </a:pPr>
            <a:endParaRPr lang="zh-TW" altLang="en-US" sz="1687">
              <a:solidFill>
                <a:srgbClr val="000000"/>
              </a:solidFill>
            </a:endParaRPr>
          </a:p>
        </p:txBody>
      </p:sp>
      <p:sp>
        <p:nvSpPr>
          <p:cNvPr id="36" name="Line 32"/>
          <p:cNvSpPr>
            <a:spLocks noChangeShapeType="1"/>
          </p:cNvSpPr>
          <p:nvPr/>
        </p:nvSpPr>
        <p:spPr bwMode="auto">
          <a:xfrm>
            <a:off x="2208214" y="4462464"/>
            <a:ext cx="1587" cy="74612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lIns="91424" tIns="45712" rIns="91424" bIns="45712"/>
          <a:lstStyle/>
          <a:p>
            <a:pPr defTabSz="914353">
              <a:defRPr/>
            </a:pPr>
            <a:endParaRPr lang="zh-TW" altLang="en-US" sz="1687">
              <a:solidFill>
                <a:srgbClr val="000000"/>
              </a:solidFill>
            </a:endParaRPr>
          </a:p>
        </p:txBody>
      </p:sp>
      <p:sp>
        <p:nvSpPr>
          <p:cNvPr id="37" name="Line 33"/>
          <p:cNvSpPr>
            <a:spLocks noChangeShapeType="1"/>
          </p:cNvSpPr>
          <p:nvPr/>
        </p:nvSpPr>
        <p:spPr bwMode="auto">
          <a:xfrm>
            <a:off x="9983789" y="4462464"/>
            <a:ext cx="1587" cy="74612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lIns="91424" tIns="45712" rIns="91424" bIns="45712"/>
          <a:lstStyle/>
          <a:p>
            <a:pPr defTabSz="914353">
              <a:defRPr/>
            </a:pPr>
            <a:endParaRPr lang="zh-TW" altLang="en-US" sz="1687">
              <a:solidFill>
                <a:srgbClr val="000000"/>
              </a:solidFill>
            </a:endParaRPr>
          </a:p>
        </p:txBody>
      </p:sp>
      <p:sp>
        <p:nvSpPr>
          <p:cNvPr id="38" name="Line 34"/>
          <p:cNvSpPr>
            <a:spLocks noChangeShapeType="1"/>
          </p:cNvSpPr>
          <p:nvPr/>
        </p:nvSpPr>
        <p:spPr bwMode="auto">
          <a:xfrm>
            <a:off x="2208214" y="5208589"/>
            <a:ext cx="1587" cy="74612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lIns="91424" tIns="45712" rIns="91424" bIns="45712"/>
          <a:lstStyle/>
          <a:p>
            <a:pPr defTabSz="914353">
              <a:defRPr/>
            </a:pPr>
            <a:endParaRPr lang="zh-TW" altLang="en-US" sz="1687">
              <a:solidFill>
                <a:srgbClr val="000000"/>
              </a:solidFill>
            </a:endParaRPr>
          </a:p>
        </p:txBody>
      </p:sp>
      <p:sp>
        <p:nvSpPr>
          <p:cNvPr id="39" name="Line 35"/>
          <p:cNvSpPr>
            <a:spLocks noChangeShapeType="1"/>
          </p:cNvSpPr>
          <p:nvPr/>
        </p:nvSpPr>
        <p:spPr bwMode="auto">
          <a:xfrm>
            <a:off x="9983789" y="5208589"/>
            <a:ext cx="1587" cy="74612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lIns="91424" tIns="45712" rIns="91424" bIns="45712"/>
          <a:lstStyle/>
          <a:p>
            <a:pPr defTabSz="914353">
              <a:defRPr/>
            </a:pPr>
            <a:endParaRPr lang="zh-TW" altLang="en-US" sz="1687">
              <a:solidFill>
                <a:srgbClr val="000000"/>
              </a:solidFill>
            </a:endParaRPr>
          </a:p>
        </p:txBody>
      </p:sp>
      <p:sp>
        <p:nvSpPr>
          <p:cNvPr id="40" name="Line 36"/>
          <p:cNvSpPr>
            <a:spLocks noChangeShapeType="1"/>
          </p:cNvSpPr>
          <p:nvPr/>
        </p:nvSpPr>
        <p:spPr bwMode="auto">
          <a:xfrm>
            <a:off x="2208214" y="2224089"/>
            <a:ext cx="7775575" cy="1587"/>
          </a:xfrm>
          <a:prstGeom prst="line">
            <a:avLst/>
          </a:prstGeom>
          <a:noFill/>
          <a:ln w="12600">
            <a:solidFill>
              <a:srgbClr val="000000"/>
            </a:solidFill>
            <a:miter lim="800000"/>
            <a:headEnd/>
            <a:tailEnd/>
          </a:ln>
          <a:extLst>
            <a:ext uri="{909E8E84-426E-40DD-AFC4-6F175D3DCCD1}">
              <a14:hiddenFill xmlns:a14="http://schemas.microsoft.com/office/drawing/2010/main">
                <a:noFill/>
              </a14:hiddenFill>
            </a:ext>
          </a:extLst>
        </p:spPr>
        <p:txBody>
          <a:bodyPr lIns="91424" tIns="45712" rIns="91424" bIns="45712"/>
          <a:lstStyle/>
          <a:p>
            <a:pPr defTabSz="914353">
              <a:defRPr/>
            </a:pPr>
            <a:endParaRPr lang="zh-TW" altLang="en-US" sz="1687">
              <a:solidFill>
                <a:srgbClr val="000000"/>
              </a:solidFill>
            </a:endParaRPr>
          </a:p>
        </p:txBody>
      </p:sp>
      <p:sp>
        <p:nvSpPr>
          <p:cNvPr id="41" name="文字方塊 1"/>
          <p:cNvSpPr txBox="1">
            <a:spLocks noChangeArrowheads="1"/>
          </p:cNvSpPr>
          <p:nvPr/>
        </p:nvSpPr>
        <p:spPr bwMode="auto">
          <a:xfrm>
            <a:off x="4177548" y="6391777"/>
            <a:ext cx="9828212"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2" rIns="91424" bIns="45712">
            <a:spAutoFit/>
          </a:bodyPr>
          <a:lstStyle>
            <a:lvl1pPr>
              <a:spcBef>
                <a:spcPct val="20000"/>
              </a:spcBef>
              <a:buChar char="•"/>
              <a:defRPr kumimoji="1" sz="3200">
                <a:solidFill>
                  <a:schemeClr val="tx1"/>
                </a:solidFill>
                <a:latin typeface="Arial" pitchFamily="34" charset="0"/>
                <a:ea typeface="新細明體" pitchFamily="18" charset="-120"/>
              </a:defRPr>
            </a:lvl1pPr>
            <a:lvl2pPr marL="742950" indent="-285750">
              <a:spcBef>
                <a:spcPct val="20000"/>
              </a:spcBef>
              <a:buChar char="–"/>
              <a:defRPr kumimoji="1" sz="2800">
                <a:solidFill>
                  <a:schemeClr val="tx1"/>
                </a:solidFill>
                <a:latin typeface="Arial" pitchFamily="34" charset="0"/>
                <a:ea typeface="新細明體" pitchFamily="18" charset="-120"/>
              </a:defRPr>
            </a:lvl2pPr>
            <a:lvl3pPr marL="1143000" indent="-228600">
              <a:spcBef>
                <a:spcPct val="20000"/>
              </a:spcBef>
              <a:buChar char="•"/>
              <a:defRPr kumimoji="1" sz="2400">
                <a:solidFill>
                  <a:schemeClr val="tx1"/>
                </a:solidFill>
                <a:latin typeface="Arial" pitchFamily="34" charset="0"/>
                <a:ea typeface="新細明體" pitchFamily="18" charset="-120"/>
              </a:defRPr>
            </a:lvl3pPr>
            <a:lvl4pPr marL="1600200" indent="-228600">
              <a:spcBef>
                <a:spcPct val="20000"/>
              </a:spcBef>
              <a:buChar char="–"/>
              <a:defRPr kumimoji="1" sz="2000">
                <a:solidFill>
                  <a:schemeClr val="tx1"/>
                </a:solidFill>
                <a:latin typeface="Arial" pitchFamily="34" charset="0"/>
                <a:ea typeface="新細明體" pitchFamily="18" charset="-120"/>
              </a:defRPr>
            </a:lvl4pPr>
            <a:lvl5pPr marL="2057400" indent="-22860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defTabSz="914353">
              <a:spcBef>
                <a:spcPct val="0"/>
              </a:spcBef>
              <a:buNone/>
              <a:defRPr/>
            </a:pPr>
            <a:r>
              <a:rPr lang="zh-TW" altLang="en-US" sz="1600" dirty="0">
                <a:solidFill>
                  <a:srgbClr val="000000"/>
                </a:solidFill>
                <a:latin typeface="微軟正黑體" pitchFamily="34" charset="-120"/>
                <a:ea typeface="微軟正黑體" pitchFamily="34" charset="-120"/>
              </a:rPr>
              <a:t>高雄醫學大學 葛應欽 教授  </a:t>
            </a:r>
            <a:r>
              <a:rPr lang="en-US" altLang="zh-TW" sz="1600" dirty="0">
                <a:solidFill>
                  <a:srgbClr val="000000"/>
                </a:solidFill>
                <a:latin typeface="微軟正黑體" pitchFamily="34" charset="-120"/>
                <a:ea typeface="微軟正黑體" pitchFamily="34" charset="-120"/>
              </a:rPr>
              <a:t>1995</a:t>
            </a:r>
            <a:r>
              <a:rPr lang="zh-TW" altLang="en-US" sz="1600" dirty="0">
                <a:solidFill>
                  <a:srgbClr val="000000"/>
                </a:solidFill>
                <a:latin typeface="微軟正黑體" pitchFamily="34" charset="-120"/>
                <a:ea typeface="微軟正黑體" pitchFamily="34" charset="-120"/>
              </a:rPr>
              <a:t>年發表於「口腔病理學及口腔內科學雜誌」</a:t>
            </a:r>
          </a:p>
        </p:txBody>
      </p:sp>
      <p:pic>
        <p:nvPicPr>
          <p:cNvPr id="90152" name="Picture 10" descr="D:\home\tunglung_ou\Desktop\免費使用圖片\檳榔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1751" y="5054600"/>
            <a:ext cx="1101725"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53" name="Picture 7" descr="D:\home\tunglung_ou\Desktop\酒.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8301" y="4864101"/>
            <a:ext cx="792163"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54" name="Picture 8" descr="D:\home\tunglung_ou\Desktop\菸.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12989" y="4354514"/>
            <a:ext cx="1119187"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文字方塊 2"/>
          <p:cNvSpPr txBox="1">
            <a:spLocks noChangeArrowheads="1"/>
          </p:cNvSpPr>
          <p:nvPr/>
        </p:nvSpPr>
        <p:spPr bwMode="auto">
          <a:xfrm>
            <a:off x="3397251" y="5230813"/>
            <a:ext cx="40957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2" rIns="91424" bIns="45712">
            <a:spAutoFit/>
          </a:bodyPr>
          <a:lstStyle>
            <a:lvl1pPr>
              <a:spcBef>
                <a:spcPct val="20000"/>
              </a:spcBef>
              <a:buChar char="•"/>
              <a:defRPr kumimoji="1" sz="3200">
                <a:solidFill>
                  <a:schemeClr val="tx1"/>
                </a:solidFill>
                <a:latin typeface="Arial" pitchFamily="34" charset="0"/>
                <a:ea typeface="新細明體" pitchFamily="18" charset="-120"/>
              </a:defRPr>
            </a:lvl1pPr>
            <a:lvl2pPr marL="742950" indent="-285750">
              <a:spcBef>
                <a:spcPct val="20000"/>
              </a:spcBef>
              <a:buChar char="–"/>
              <a:defRPr kumimoji="1" sz="2800">
                <a:solidFill>
                  <a:schemeClr val="tx1"/>
                </a:solidFill>
                <a:latin typeface="Arial" pitchFamily="34" charset="0"/>
                <a:ea typeface="新細明體" pitchFamily="18" charset="-120"/>
              </a:defRPr>
            </a:lvl2pPr>
            <a:lvl3pPr marL="1143000" indent="-228600">
              <a:spcBef>
                <a:spcPct val="20000"/>
              </a:spcBef>
              <a:buChar char="•"/>
              <a:defRPr kumimoji="1" sz="2400">
                <a:solidFill>
                  <a:schemeClr val="tx1"/>
                </a:solidFill>
                <a:latin typeface="Arial" pitchFamily="34" charset="0"/>
                <a:ea typeface="新細明體" pitchFamily="18" charset="-120"/>
              </a:defRPr>
            </a:lvl3pPr>
            <a:lvl4pPr marL="1600200" indent="-228600">
              <a:spcBef>
                <a:spcPct val="20000"/>
              </a:spcBef>
              <a:buChar char="–"/>
              <a:defRPr kumimoji="1" sz="2000">
                <a:solidFill>
                  <a:schemeClr val="tx1"/>
                </a:solidFill>
                <a:latin typeface="Arial" pitchFamily="34" charset="0"/>
                <a:ea typeface="新細明體" pitchFamily="18" charset="-120"/>
              </a:defRPr>
            </a:lvl4pPr>
            <a:lvl5pPr marL="2057400" indent="-22860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defTabSz="914353">
              <a:spcBef>
                <a:spcPct val="0"/>
              </a:spcBef>
              <a:buNone/>
              <a:defRPr/>
            </a:pPr>
            <a:r>
              <a:rPr lang="en-US" altLang="zh-TW" sz="2250" b="1">
                <a:solidFill>
                  <a:srgbClr val="000000"/>
                </a:solidFill>
                <a:latin typeface="Times New Roman" pitchFamily="18" charset="0"/>
                <a:ea typeface="標楷體" pitchFamily="65" charset="-120"/>
              </a:rPr>
              <a:t>+</a:t>
            </a:r>
            <a:endParaRPr lang="zh-TW" altLang="en-US" sz="2250" b="1">
              <a:solidFill>
                <a:srgbClr val="000000"/>
              </a:solidFill>
              <a:latin typeface="Times New Roman" pitchFamily="18" charset="0"/>
              <a:ea typeface="標楷體" pitchFamily="65" charset="-120"/>
            </a:endParaRPr>
          </a:p>
        </p:txBody>
      </p:sp>
      <p:sp>
        <p:nvSpPr>
          <p:cNvPr id="46" name="文字方塊 41"/>
          <p:cNvSpPr txBox="1">
            <a:spLocks noChangeArrowheads="1"/>
          </p:cNvSpPr>
          <p:nvPr/>
        </p:nvSpPr>
        <p:spPr bwMode="auto">
          <a:xfrm>
            <a:off x="4965701" y="5229225"/>
            <a:ext cx="40957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2" rIns="91424" bIns="45712">
            <a:spAutoFit/>
          </a:bodyPr>
          <a:lstStyle>
            <a:lvl1pPr>
              <a:spcBef>
                <a:spcPct val="20000"/>
              </a:spcBef>
              <a:buChar char="•"/>
              <a:defRPr kumimoji="1" sz="3200">
                <a:solidFill>
                  <a:schemeClr val="tx1"/>
                </a:solidFill>
                <a:latin typeface="Arial" pitchFamily="34" charset="0"/>
                <a:ea typeface="新細明體" pitchFamily="18" charset="-120"/>
              </a:defRPr>
            </a:lvl1pPr>
            <a:lvl2pPr marL="742950" indent="-285750">
              <a:spcBef>
                <a:spcPct val="20000"/>
              </a:spcBef>
              <a:buChar char="–"/>
              <a:defRPr kumimoji="1" sz="2800">
                <a:solidFill>
                  <a:schemeClr val="tx1"/>
                </a:solidFill>
                <a:latin typeface="Arial" pitchFamily="34" charset="0"/>
                <a:ea typeface="新細明體" pitchFamily="18" charset="-120"/>
              </a:defRPr>
            </a:lvl2pPr>
            <a:lvl3pPr marL="1143000" indent="-228600">
              <a:spcBef>
                <a:spcPct val="20000"/>
              </a:spcBef>
              <a:buChar char="•"/>
              <a:defRPr kumimoji="1" sz="2400">
                <a:solidFill>
                  <a:schemeClr val="tx1"/>
                </a:solidFill>
                <a:latin typeface="Arial" pitchFamily="34" charset="0"/>
                <a:ea typeface="新細明體" pitchFamily="18" charset="-120"/>
              </a:defRPr>
            </a:lvl3pPr>
            <a:lvl4pPr marL="1600200" indent="-228600">
              <a:spcBef>
                <a:spcPct val="20000"/>
              </a:spcBef>
              <a:buChar char="–"/>
              <a:defRPr kumimoji="1" sz="2000">
                <a:solidFill>
                  <a:schemeClr val="tx1"/>
                </a:solidFill>
                <a:latin typeface="Arial" pitchFamily="34" charset="0"/>
                <a:ea typeface="新細明體" pitchFamily="18" charset="-120"/>
              </a:defRPr>
            </a:lvl4pPr>
            <a:lvl5pPr marL="2057400" indent="-22860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defTabSz="914353">
              <a:spcBef>
                <a:spcPct val="0"/>
              </a:spcBef>
              <a:buNone/>
              <a:defRPr/>
            </a:pPr>
            <a:r>
              <a:rPr lang="en-US" altLang="zh-TW" sz="2250" b="1">
                <a:solidFill>
                  <a:srgbClr val="000000"/>
                </a:solidFill>
                <a:latin typeface="Times New Roman" pitchFamily="18" charset="0"/>
                <a:ea typeface="標楷體" pitchFamily="65" charset="-120"/>
              </a:rPr>
              <a:t>+</a:t>
            </a:r>
            <a:endParaRPr lang="zh-TW" altLang="en-US" sz="2250" b="1">
              <a:solidFill>
                <a:srgbClr val="000000"/>
              </a:solidFill>
              <a:latin typeface="Times New Roman" pitchFamily="18" charset="0"/>
              <a:ea typeface="標楷體" pitchFamily="65" charset="-120"/>
            </a:endParaRPr>
          </a:p>
        </p:txBody>
      </p:sp>
    </p:spTree>
    <p:extLst>
      <p:ext uri="{BB962C8B-B14F-4D97-AF65-F5344CB8AC3E}">
        <p14:creationId xmlns:p14="http://schemas.microsoft.com/office/powerpoint/2010/main" val="199113589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內容版面配置區 2"/>
          <p:cNvSpPr>
            <a:spLocks noGrp="1"/>
          </p:cNvSpPr>
          <p:nvPr>
            <p:ph idx="1"/>
          </p:nvPr>
        </p:nvSpPr>
        <p:spPr>
          <a:xfrm>
            <a:off x="1765299" y="1381125"/>
            <a:ext cx="8871123" cy="4351337"/>
          </a:xfrm>
        </p:spPr>
        <p:txBody>
          <a:bodyPr/>
          <a:lstStyle/>
          <a:p>
            <a:pPr eaLnBrk="1" hangingPunct="1">
              <a:lnSpc>
                <a:spcPct val="150000"/>
              </a:lnSpc>
            </a:pPr>
            <a:r>
              <a:rPr lang="zh-TW" altLang="en-US" dirty="0">
                <a:latin typeface="微軟正黑體" panose="020B0604030504040204" pitchFamily="34" charset="-120"/>
                <a:ea typeface="微軟正黑體" panose="020B0604030504040204" pitchFamily="34" charset="-120"/>
              </a:rPr>
              <a:t>吸菸傷身且有害健康，電子煙無法幫助戒菸。</a:t>
            </a:r>
          </a:p>
          <a:p>
            <a:pPr eaLnBrk="1" hangingPunct="1">
              <a:lnSpc>
                <a:spcPct val="150000"/>
              </a:lnSpc>
            </a:pPr>
            <a:r>
              <a:rPr lang="zh-TW" altLang="en-US" dirty="0">
                <a:latin typeface="微軟正黑體" panose="020B0604030504040204" pitchFamily="34" charset="-120"/>
                <a:ea typeface="微軟正黑體" panose="020B0604030504040204" pitchFamily="34" charset="-120"/>
              </a:rPr>
              <a:t>有意願戒菸者應尋求專業醫療管道或善加利用免費戒菸專線</a:t>
            </a:r>
            <a:r>
              <a:rPr lang="en-US" altLang="zh-TW" b="1" dirty="0">
                <a:solidFill>
                  <a:srgbClr val="FF0000"/>
                </a:solidFill>
                <a:latin typeface="微軟正黑體" panose="020B0604030504040204" pitchFamily="34" charset="-120"/>
                <a:ea typeface="微軟正黑體" panose="020B0604030504040204" pitchFamily="34" charset="-120"/>
              </a:rPr>
              <a:t>0800-636363</a:t>
            </a:r>
            <a:r>
              <a:rPr lang="zh-TW" altLang="en-US" dirty="0">
                <a:latin typeface="微軟正黑體" panose="020B0604030504040204" pitchFamily="34" charset="-120"/>
                <a:ea typeface="微軟正黑體" panose="020B0604030504040204" pitchFamily="34" charset="-120"/>
              </a:rPr>
              <a:t>。</a:t>
            </a:r>
            <a:endParaRPr lang="en-US" altLang="zh-TW" dirty="0">
              <a:latin typeface="微軟正黑體" panose="020B0604030504040204" pitchFamily="34" charset="-120"/>
              <a:ea typeface="微軟正黑體" panose="020B0604030504040204" pitchFamily="34" charset="-120"/>
            </a:endParaRPr>
          </a:p>
          <a:p>
            <a:pPr eaLnBrk="1" hangingPunct="1">
              <a:lnSpc>
                <a:spcPct val="150000"/>
              </a:lnSpc>
            </a:pPr>
            <a:r>
              <a:rPr lang="zh-TW" altLang="en-US" dirty="0">
                <a:latin typeface="微軟正黑體" panose="020B0604030504040204" pitchFamily="34" charset="-120"/>
                <a:ea typeface="微軟正黑體" panose="020B0604030504040204" pitchFamily="34" charset="-120"/>
              </a:rPr>
              <a:t>戒檳資詢專線</a:t>
            </a:r>
            <a:r>
              <a:rPr lang="en-US" altLang="zh-TW" dirty="0">
                <a:latin typeface="微軟正黑體" panose="020B0604030504040204" pitchFamily="34" charset="-120"/>
                <a:ea typeface="微軟正黑體" panose="020B0604030504040204" pitchFamily="34" charset="-120"/>
              </a:rPr>
              <a:t>02-28099595</a:t>
            </a:r>
          </a:p>
          <a:p>
            <a:pPr eaLnBrk="1" hangingPunct="1">
              <a:lnSpc>
                <a:spcPct val="150000"/>
              </a:lnSpc>
            </a:pPr>
            <a:r>
              <a:rPr lang="zh-TW" altLang="en-US" dirty="0">
                <a:latin typeface="微軟正黑體" panose="020B0604030504040204" pitchFamily="34" charset="-120"/>
                <a:ea typeface="微軟正黑體" panose="020B0604030504040204" pitchFamily="34" charset="-120"/>
              </a:rPr>
              <a:t>酒癮治療諮詢服務專線</a:t>
            </a:r>
            <a:r>
              <a:rPr lang="en-US" altLang="zh-TW" dirty="0">
                <a:latin typeface="微軟正黑體" panose="020B0604030504040204" pitchFamily="34" charset="-120"/>
                <a:ea typeface="微軟正黑體" panose="020B0604030504040204" pitchFamily="34" charset="-120"/>
              </a:rPr>
              <a:t>03-3325880</a:t>
            </a:r>
            <a:endParaRPr lang="zh-TW" altLang="en-US" dirty="0">
              <a:latin typeface="微軟正黑體" panose="020B0604030504040204" pitchFamily="34" charset="-120"/>
              <a:ea typeface="微軟正黑體" panose="020B0604030504040204" pitchFamily="34" charset="-120"/>
            </a:endParaRPr>
          </a:p>
          <a:p>
            <a:pPr eaLnBrk="1" hangingPunct="1"/>
            <a:endParaRPr lang="zh-TW" altLang="en-US" dirty="0">
              <a:latin typeface="微軟正黑體" panose="020B0604030504040204" pitchFamily="34" charset="-120"/>
              <a:ea typeface="微軟正黑體" panose="020B0604030504040204" pitchFamily="34" charset="-120"/>
            </a:endParaRPr>
          </a:p>
        </p:txBody>
      </p:sp>
      <p:sp>
        <p:nvSpPr>
          <p:cNvPr id="2" name="投影片編號版面配置區 1"/>
          <p:cNvSpPr>
            <a:spLocks noGrp="1"/>
          </p:cNvSpPr>
          <p:nvPr>
            <p:ph type="sldNum" sz="quarter" idx="12"/>
          </p:nvPr>
        </p:nvSpPr>
        <p:spPr/>
        <p:txBody>
          <a:bodyPr/>
          <a:lstStyle/>
          <a:p>
            <a:pPr>
              <a:defRPr/>
            </a:pPr>
            <a:fld id="{96C37CB6-41F9-4A4D-8B76-B3B6DFA454ED}" type="slidenum">
              <a:rPr lang="en-US" altLang="zh-TW"/>
              <a:pPr>
                <a:defRPr/>
              </a:pPr>
              <a:t>35</a:t>
            </a:fld>
            <a:endParaRPr lang="en-US" altLang="zh-TW"/>
          </a:p>
        </p:txBody>
      </p:sp>
      <p:pic>
        <p:nvPicPr>
          <p:cNvPr id="22532" name="圖片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65299" y="5041900"/>
            <a:ext cx="859155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圖片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47074" y="4024313"/>
            <a:ext cx="2009775" cy="167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txBox="1">
            <a:spLocks noChangeArrowheads="1"/>
          </p:cNvSpPr>
          <p:nvPr/>
        </p:nvSpPr>
        <p:spPr>
          <a:xfrm>
            <a:off x="0" y="0"/>
            <a:ext cx="12192000" cy="856736"/>
          </a:xfrm>
          <a:prstGeom prst="rect">
            <a:avLst/>
          </a:prstGeom>
          <a:solidFill>
            <a:srgbClr val="593660"/>
          </a:solidFill>
          <a:ln>
            <a:noFill/>
          </a:ln>
        </p:spPr>
        <p:style>
          <a:lnRef idx="1">
            <a:schemeClr val="accent4"/>
          </a:lnRef>
          <a:fillRef idx="2">
            <a:schemeClr val="accent4"/>
          </a:fillRef>
          <a:effectRef idx="1">
            <a:schemeClr val="accent4"/>
          </a:effectRef>
          <a:fontRef idx="minor">
            <a:schemeClr val="dk1"/>
          </a:fontRef>
        </p:style>
        <p:txBody>
          <a:bodyPr>
            <a:normAutofit fontScale="975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defRPr/>
            </a:pPr>
            <a:r>
              <a:rPr lang="zh-TW" altLang="en-US" sz="4500" dirty="0">
                <a:solidFill>
                  <a:schemeClr val="bg1"/>
                </a:solidFill>
                <a:latin typeface="微軟正黑體" panose="020B0604030504040204" pitchFamily="34" charset="-120"/>
                <a:ea typeface="微軟正黑體" panose="020B0604030504040204" pitchFamily="34" charset="-120"/>
              </a:rPr>
              <a:t>結語</a:t>
            </a:r>
          </a:p>
          <a:p>
            <a:pPr algn="ctr">
              <a:defRPr/>
            </a:pPr>
            <a:endParaRPr lang="en-US" altLang="zh-TW"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8754144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過嶺國中-菸魔退散.回頭是岸.mp4檔">
            <a:hlinkClick r:id="" action="ppaction://media"/>
            <a:extLst>
              <a:ext uri="{FF2B5EF4-FFF2-40B4-BE49-F238E27FC236}">
                <a16:creationId xmlns:a16="http://schemas.microsoft.com/office/drawing/2014/main" id="{3A3CEA37-E5A0-4EF6-8211-FF81AAB8113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227262" y="2076834"/>
            <a:ext cx="7735887" cy="4351338"/>
          </a:xfrm>
        </p:spPr>
      </p:pic>
      <p:sp>
        <p:nvSpPr>
          <p:cNvPr id="5" name="標題 1">
            <a:extLst>
              <a:ext uri="{FF2B5EF4-FFF2-40B4-BE49-F238E27FC236}">
                <a16:creationId xmlns:a16="http://schemas.microsoft.com/office/drawing/2014/main" id="{B0EB2E30-095B-456F-8EB3-BEC65C0EE3B6}"/>
              </a:ext>
            </a:extLst>
          </p:cNvPr>
          <p:cNvSpPr>
            <a:spLocks noGrp="1"/>
          </p:cNvSpPr>
          <p:nvPr>
            <p:ph type="title"/>
          </p:nvPr>
        </p:nvSpPr>
        <p:spPr>
          <a:xfrm>
            <a:off x="-794" y="0"/>
            <a:ext cx="12192000" cy="1325563"/>
          </a:xfrm>
          <a:solidFill>
            <a:srgbClr val="593660"/>
          </a:solidFill>
        </p:spPr>
        <p:txBody>
          <a:bodyPr>
            <a:normAutofit/>
          </a:bodyPr>
          <a:lstStyle/>
          <a:p>
            <a:r>
              <a:rPr lang="zh-TW" altLang="en-US" dirty="0">
                <a:solidFill>
                  <a:schemeClr val="bg1"/>
                </a:solidFill>
                <a:latin typeface="微軟正黑體" panose="020B0604030504040204" pitchFamily="34" charset="-120"/>
                <a:ea typeface="微軟正黑體" panose="020B0604030504040204" pitchFamily="34" charset="-120"/>
              </a:rPr>
              <a:t>參考影片</a:t>
            </a:r>
          </a:p>
        </p:txBody>
      </p:sp>
      <p:sp>
        <p:nvSpPr>
          <p:cNvPr id="6" name="文字方塊 5">
            <a:extLst>
              <a:ext uri="{FF2B5EF4-FFF2-40B4-BE49-F238E27FC236}">
                <a16:creationId xmlns:a16="http://schemas.microsoft.com/office/drawing/2014/main" id="{E3EBE59C-3CD2-4242-A354-5F38C9FFB963}"/>
              </a:ext>
            </a:extLst>
          </p:cNvPr>
          <p:cNvSpPr txBox="1"/>
          <p:nvPr/>
        </p:nvSpPr>
        <p:spPr>
          <a:xfrm>
            <a:off x="5511521" y="2974312"/>
            <a:ext cx="914400" cy="914400"/>
          </a:xfrm>
          <a:prstGeom prst="rect">
            <a:avLst/>
          </a:prstGeom>
          <a:noFill/>
        </p:spPr>
        <p:txBody>
          <a:bodyPr wrap="square" rtlCol="0">
            <a:spAutoFit/>
          </a:bodyPr>
          <a:lstStyle/>
          <a:p>
            <a:endParaRPr lang="zh-TW" altLang="en-US" dirty="0"/>
          </a:p>
        </p:txBody>
      </p:sp>
      <p:sp>
        <p:nvSpPr>
          <p:cNvPr id="7" name="文字方塊 6">
            <a:extLst>
              <a:ext uri="{FF2B5EF4-FFF2-40B4-BE49-F238E27FC236}">
                <a16:creationId xmlns:a16="http://schemas.microsoft.com/office/drawing/2014/main" id="{189E6E5C-8F9E-4BFE-A188-F3F58EAE75D2}"/>
              </a:ext>
            </a:extLst>
          </p:cNvPr>
          <p:cNvSpPr txBox="1"/>
          <p:nvPr/>
        </p:nvSpPr>
        <p:spPr>
          <a:xfrm>
            <a:off x="301451" y="1527349"/>
            <a:ext cx="4240404" cy="369332"/>
          </a:xfrm>
          <a:prstGeom prst="rect">
            <a:avLst/>
          </a:prstGeom>
          <a:noFill/>
        </p:spPr>
        <p:txBody>
          <a:bodyPr wrap="square" rtlCol="0">
            <a:spAutoFit/>
          </a:bodyPr>
          <a:lstStyle/>
          <a:p>
            <a:r>
              <a:rPr lang="zh-TW" altLang="en-US" b="1" dirty="0">
                <a:latin typeface="微軟正黑體" panose="020B0604030504040204" pitchFamily="34" charset="-120"/>
                <a:ea typeface="微軟正黑體" panose="020B0604030504040204" pitchFamily="34" charset="-120"/>
              </a:rPr>
              <a:t>過嶺國中</a:t>
            </a:r>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菸魔退散，回頭是岸</a:t>
            </a:r>
          </a:p>
        </p:txBody>
      </p:sp>
    </p:spTree>
    <p:extLst>
      <p:ext uri="{BB962C8B-B14F-4D97-AF65-F5344CB8AC3E}">
        <p14:creationId xmlns:p14="http://schemas.microsoft.com/office/powerpoint/2010/main" val="3975331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3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0"/>
            <a:ext cx="12192000" cy="1325563"/>
          </a:xfrm>
          <a:solidFill>
            <a:srgbClr val="593660"/>
          </a:solidFill>
        </p:spPr>
        <p:txBody>
          <a:bodyPr/>
          <a:lstStyle/>
          <a:p>
            <a:r>
              <a:rPr lang="zh-TW" altLang="en-US" dirty="0">
                <a:solidFill>
                  <a:schemeClr val="bg1"/>
                </a:solidFill>
                <a:latin typeface="微軟正黑體" panose="020B0604030504040204" pitchFamily="34" charset="-120"/>
                <a:ea typeface="微軟正黑體" panose="020B0604030504040204" pitchFamily="34" charset="-120"/>
              </a:rPr>
              <a:t>參考影片</a:t>
            </a:r>
          </a:p>
        </p:txBody>
      </p:sp>
      <p:pic>
        <p:nvPicPr>
          <p:cNvPr id="4" name="內容版面配置區 3">
            <a:hlinkClick r:id="rId3"/>
          </p:cNvPr>
          <p:cNvPicPr>
            <a:picLocks noGrp="1" noChangeAspect="1"/>
          </p:cNvPicPr>
          <p:nvPr>
            <p:ph idx="1"/>
          </p:nvPr>
        </p:nvPicPr>
        <p:blipFill rotWithShape="1">
          <a:blip r:embed="rId4"/>
          <a:srcRect b="8022"/>
          <a:stretch/>
        </p:blipFill>
        <p:spPr>
          <a:xfrm>
            <a:off x="1971499" y="1995488"/>
            <a:ext cx="8249002" cy="4288736"/>
          </a:xfrm>
          <a:prstGeom prst="rect">
            <a:avLst/>
          </a:prstGeom>
        </p:spPr>
      </p:pic>
      <p:sp>
        <p:nvSpPr>
          <p:cNvPr id="5" name="文字方塊 4">
            <a:extLst>
              <a:ext uri="{FF2B5EF4-FFF2-40B4-BE49-F238E27FC236}">
                <a16:creationId xmlns:a16="http://schemas.microsoft.com/office/drawing/2014/main" id="{4A0D81EB-8C6F-4E49-A0D9-197676898B1D}"/>
              </a:ext>
            </a:extLst>
          </p:cNvPr>
          <p:cNvSpPr txBox="1"/>
          <p:nvPr/>
        </p:nvSpPr>
        <p:spPr>
          <a:xfrm>
            <a:off x="137160" y="1450142"/>
            <a:ext cx="6228080" cy="369332"/>
          </a:xfrm>
          <a:prstGeom prst="rect">
            <a:avLst/>
          </a:prstGeom>
          <a:noFill/>
        </p:spPr>
        <p:txBody>
          <a:bodyPr wrap="square">
            <a:spAutoFit/>
          </a:bodyPr>
          <a:lstStyle/>
          <a:p>
            <a:r>
              <a:rPr lang="zh-TW" altLang="en-US" b="1" dirty="0">
                <a:latin typeface="微軟正黑體" panose="020B0604030504040204" pitchFamily="34" charset="-120"/>
                <a:ea typeface="微軟正黑體" panose="020B0604030504040204" pitchFamily="34" charset="-120"/>
              </a:rPr>
              <a:t>蔡阿嘎真人版龜兔賽跑（上）：兔子不偷懶，就真的會贏嗎？</a:t>
            </a:r>
          </a:p>
        </p:txBody>
      </p:sp>
    </p:spTree>
    <p:extLst>
      <p:ext uri="{BB962C8B-B14F-4D97-AF65-F5344CB8AC3E}">
        <p14:creationId xmlns:p14="http://schemas.microsoft.com/office/powerpoint/2010/main" val="32622544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0"/>
            <a:ext cx="12192000" cy="1305097"/>
          </a:xfrm>
          <a:solidFill>
            <a:srgbClr val="593660"/>
          </a:solidFill>
        </p:spPr>
        <p:txBody>
          <a:bodyPr>
            <a:normAutofit/>
          </a:bodyPr>
          <a:lstStyle/>
          <a:p>
            <a:r>
              <a:rPr lang="zh-TW" altLang="en-US" dirty="0">
                <a:solidFill>
                  <a:schemeClr val="bg1"/>
                </a:solidFill>
                <a:latin typeface="微軟正黑體" panose="020B0604030504040204" pitchFamily="34" charset="-120"/>
                <a:ea typeface="微軟正黑體" panose="020B0604030504040204" pitchFamily="34" charset="-120"/>
              </a:rPr>
              <a:t>參考影片</a:t>
            </a:r>
          </a:p>
        </p:txBody>
      </p:sp>
      <p:pic>
        <p:nvPicPr>
          <p:cNvPr id="4" name="內容版面配置區 3">
            <a:hlinkClick r:id="rId3"/>
          </p:cNvPr>
          <p:cNvPicPr>
            <a:picLocks noGrp="1" noChangeAspect="1"/>
          </p:cNvPicPr>
          <p:nvPr>
            <p:ph idx="1"/>
          </p:nvPr>
        </p:nvPicPr>
        <p:blipFill>
          <a:blip r:embed="rId4"/>
          <a:stretch>
            <a:fillRect/>
          </a:stretch>
        </p:blipFill>
        <p:spPr>
          <a:xfrm>
            <a:off x="1764961" y="1934514"/>
            <a:ext cx="9170077" cy="4751445"/>
          </a:xfrm>
          <a:prstGeom prst="rect">
            <a:avLst/>
          </a:prstGeom>
        </p:spPr>
      </p:pic>
      <mc:AlternateContent xmlns:mc="http://schemas.openxmlformats.org/markup-compatibility/2006" xmlns:a14="http://schemas.microsoft.com/office/drawing/2010/main">
        <mc:Choice Requires="a14">
          <p:sp>
            <p:nvSpPr>
              <p:cNvPr id="5" name="文字方塊 4">
                <a:extLst>
                  <a:ext uri="{FF2B5EF4-FFF2-40B4-BE49-F238E27FC236}">
                    <a16:creationId xmlns:a16="http://schemas.microsoft.com/office/drawing/2014/main" id="{0CFD34BC-3109-45C9-BAD8-7100E3F3EBDF}"/>
                  </a:ext>
                </a:extLst>
              </p:cNvPr>
              <p:cNvSpPr txBox="1"/>
              <p:nvPr/>
            </p:nvSpPr>
            <p:spPr>
              <a:xfrm>
                <a:off x="152400" y="1305097"/>
                <a:ext cx="8981440" cy="369332"/>
              </a:xfrm>
              <a:prstGeom prst="rect">
                <a:avLst/>
              </a:prstGeom>
              <a:noFill/>
            </p:spPr>
            <p:txBody>
              <a:bodyPr wrap="square">
                <a:spAutoFit/>
              </a:bodyPr>
              <a:lstStyle/>
              <a:p>
                <a:r>
                  <a:rPr lang="zh-TW" altLang="en-US" b="1" dirty="0">
                    <a:latin typeface="微軟正黑體" panose="020B0604030504040204" pitchFamily="34" charset="-120"/>
                    <a:ea typeface="微軟正黑體" panose="020B0604030504040204" pitchFamily="34" charset="-120"/>
                  </a:rPr>
                  <a:t>蔡阿嘎真人版龜兔賽跑</a:t>
                </a:r>
                <a14:m>
                  <m:oMath xmlns:m="http://schemas.openxmlformats.org/officeDocument/2006/math">
                    <m:r>
                      <a:rPr lang="zh-TW" altLang="en-US" b="1" i="0" dirty="0" smtClean="0">
                        <a:latin typeface="Cambria Math" panose="02040503050406030204" pitchFamily="18" charset="0"/>
                        <a:ea typeface="微軟正黑體" panose="020B0604030504040204" pitchFamily="34" charset="-120"/>
                      </a:rPr>
                      <m:t>（</m:t>
                    </m:r>
                  </m:oMath>
                </a14:m>
                <a:r>
                  <a:rPr lang="zh-TW" altLang="en-US" b="1" dirty="0">
                    <a:latin typeface="微軟正黑體" panose="020B0604030504040204" pitchFamily="34" charset="-120"/>
                    <a:ea typeface="微軟正黑體" panose="020B0604030504040204" pitchFamily="34" charset="-120"/>
                  </a:rPr>
                  <a:t>下</a:t>
                </a:r>
                <a:r>
                  <a:rPr lang="zh-TW" altLang="en-US"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：老煙槍兔子下定決心要戒菸了！能順利成功嗎？</a:t>
                </a:r>
              </a:p>
            </p:txBody>
          </p:sp>
        </mc:Choice>
        <mc:Fallback xmlns="">
          <p:sp>
            <p:nvSpPr>
              <p:cNvPr id="5" name="文字方塊 4">
                <a:extLst>
                  <a:ext uri="{FF2B5EF4-FFF2-40B4-BE49-F238E27FC236}">
                    <a16:creationId xmlns:a16="http://schemas.microsoft.com/office/drawing/2014/main" id="{0CFD34BC-3109-45C9-BAD8-7100E3F3EBDF}"/>
                  </a:ext>
                </a:extLst>
              </p:cNvPr>
              <p:cNvSpPr txBox="1">
                <a:spLocks noRot="1" noChangeAspect="1" noMove="1" noResize="1" noEditPoints="1" noAdjustHandles="1" noChangeArrowheads="1" noChangeShapeType="1" noTextEdit="1"/>
              </p:cNvSpPr>
              <p:nvPr/>
            </p:nvSpPr>
            <p:spPr>
              <a:xfrm>
                <a:off x="152400" y="1305097"/>
                <a:ext cx="8981440" cy="369332"/>
              </a:xfrm>
              <a:prstGeom prst="rect">
                <a:avLst/>
              </a:prstGeom>
              <a:blipFill>
                <a:blip r:embed="rId5"/>
                <a:stretch>
                  <a:fillRect l="-543" t="-8197" b="-24590"/>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26087185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0"/>
            <a:ext cx="12192000" cy="1066893"/>
          </a:xfrm>
          <a:solidFill>
            <a:srgbClr val="593660"/>
          </a:solidFill>
        </p:spPr>
        <p:txBody>
          <a:bodyPr>
            <a:normAutofit/>
          </a:bodyPr>
          <a:lstStyle/>
          <a:p>
            <a:r>
              <a:rPr lang="zh-TW" altLang="en-US" dirty="0">
                <a:solidFill>
                  <a:schemeClr val="bg1"/>
                </a:solidFill>
                <a:latin typeface="微軟正黑體" panose="020B0604030504040204" pitchFamily="34" charset="-120"/>
                <a:ea typeface="微軟正黑體" panose="020B0604030504040204" pitchFamily="34" charset="-120"/>
              </a:rPr>
              <a:t>參考影片</a:t>
            </a:r>
          </a:p>
        </p:txBody>
      </p:sp>
      <p:pic>
        <p:nvPicPr>
          <p:cNvPr id="3" name="圖片 2">
            <a:hlinkClick r:id="rId3"/>
          </p:cNvPr>
          <p:cNvPicPr>
            <a:picLocks noChangeAspect="1"/>
          </p:cNvPicPr>
          <p:nvPr/>
        </p:nvPicPr>
        <p:blipFill rotWithShape="1">
          <a:blip r:embed="rId4"/>
          <a:srcRect l="908" t="357" r="529" b="631"/>
          <a:stretch/>
        </p:blipFill>
        <p:spPr>
          <a:xfrm>
            <a:off x="1622854" y="1390116"/>
            <a:ext cx="8946291" cy="5080780"/>
          </a:xfrm>
          <a:prstGeom prst="rect">
            <a:avLst/>
          </a:prstGeom>
        </p:spPr>
      </p:pic>
      <p:sp>
        <p:nvSpPr>
          <p:cNvPr id="4" name="文字方塊 6"/>
          <p:cNvSpPr txBox="1">
            <a:spLocks noChangeArrowheads="1"/>
          </p:cNvSpPr>
          <p:nvPr/>
        </p:nvSpPr>
        <p:spPr bwMode="auto">
          <a:xfrm>
            <a:off x="8097793" y="6470896"/>
            <a:ext cx="409420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Arial" panose="020B0604020202020204" pitchFamily="34" charset="0"/>
                <a:ea typeface="新細明體" panose="02020500000000000000" pitchFamily="18" charset="-120"/>
              </a:defRPr>
            </a:lvl1pPr>
            <a:lvl2pPr marL="742950" indent="-285750">
              <a:defRPr b="1">
                <a:solidFill>
                  <a:schemeClr val="tx1"/>
                </a:solidFill>
                <a:latin typeface="Arial" panose="020B0604020202020204" pitchFamily="34" charset="0"/>
                <a:ea typeface="新細明體" panose="02020500000000000000" pitchFamily="18" charset="-120"/>
              </a:defRPr>
            </a:lvl2pPr>
            <a:lvl3pPr marL="1143000" indent="-228600">
              <a:defRPr b="1">
                <a:solidFill>
                  <a:schemeClr val="tx1"/>
                </a:solidFill>
                <a:latin typeface="Arial" panose="020B0604020202020204" pitchFamily="34" charset="0"/>
                <a:ea typeface="新細明體" panose="02020500000000000000" pitchFamily="18" charset="-120"/>
              </a:defRPr>
            </a:lvl3pPr>
            <a:lvl4pPr marL="1600200" indent="-228600">
              <a:defRPr b="1">
                <a:solidFill>
                  <a:schemeClr val="tx1"/>
                </a:solidFill>
                <a:latin typeface="Arial" panose="020B0604020202020204" pitchFamily="34" charset="0"/>
                <a:ea typeface="新細明體" panose="02020500000000000000" pitchFamily="18" charset="-120"/>
              </a:defRPr>
            </a:lvl4pPr>
            <a:lvl5pPr marL="2057400" indent="-228600">
              <a:defRPr b="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新細明體" panose="02020500000000000000" pitchFamily="18" charset="-120"/>
              </a:defRPr>
            </a:lvl9pPr>
          </a:lstStyle>
          <a:p>
            <a:r>
              <a:rPr lang="zh-TW" altLang="en-US" sz="1200" dirty="0"/>
              <a:t>資料來源</a:t>
            </a:r>
            <a:r>
              <a:rPr lang="zh-TW" altLang="en-US" sz="1200" dirty="0">
                <a:latin typeface="微軟正黑體" panose="020B0604030504040204" pitchFamily="34" charset="-120"/>
                <a:ea typeface="微軟正黑體" panose="020B0604030504040204" pitchFamily="34" charset="-120"/>
              </a:rPr>
              <a:t>：</a:t>
            </a:r>
            <a:r>
              <a:rPr lang="zh-TW" altLang="en-US" sz="1200" dirty="0"/>
              <a:t>國民健康署</a:t>
            </a:r>
            <a:r>
              <a:rPr lang="zh-TW" altLang="en-US" sz="1200" dirty="0">
                <a:latin typeface="微軟正黑體" panose="020B0604030504040204" pitchFamily="34" charset="-120"/>
                <a:ea typeface="微軟正黑體" panose="020B0604030504040204" pitchFamily="34" charset="-120"/>
              </a:rPr>
              <a:t>科普實驗參考影片</a:t>
            </a:r>
            <a:r>
              <a:rPr lang="en-US" altLang="zh-TW" sz="1200" dirty="0">
                <a:latin typeface="微軟正黑體" panose="020B0604030504040204" pitchFamily="34" charset="-120"/>
                <a:ea typeface="微軟正黑體" panose="020B0604030504040204" pitchFamily="34" charset="-120"/>
              </a:rPr>
              <a:t>-</a:t>
            </a:r>
            <a:r>
              <a:rPr lang="zh-TW" altLang="en-US" sz="1200" dirty="0">
                <a:latin typeface="微軟正黑體" panose="020B0604030504040204" pitchFamily="34" charset="-120"/>
                <a:ea typeface="微軟正黑體" panose="020B0604030504040204" pitchFamily="34" charset="-120"/>
              </a:rPr>
              <a:t>帶口罩領獎金</a:t>
            </a:r>
            <a:endParaRPr lang="zh-TW" altLang="en-US" sz="1200" dirty="0"/>
          </a:p>
        </p:txBody>
      </p:sp>
    </p:spTree>
    <p:extLst>
      <p:ext uri="{BB962C8B-B14F-4D97-AF65-F5344CB8AC3E}">
        <p14:creationId xmlns:p14="http://schemas.microsoft.com/office/powerpoint/2010/main" val="24867834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內容版面配置區 4">
            <a:extLst>
              <a:ext uri="{FF2B5EF4-FFF2-40B4-BE49-F238E27FC236}">
                <a16:creationId xmlns:a16="http://schemas.microsoft.com/office/drawing/2014/main" id="{0618ED70-8DEF-4C5C-9BCB-E716B4B0880A}"/>
              </a:ext>
            </a:extLst>
          </p:cNvPr>
          <p:cNvPicPr>
            <a:picLocks noGrp="1" noChangeAspect="1"/>
          </p:cNvPicPr>
          <p:nvPr>
            <p:ph idx="1"/>
          </p:nvPr>
        </p:nvPicPr>
        <p:blipFill>
          <a:blip r:embed="rId3"/>
          <a:stretch>
            <a:fillRect/>
          </a:stretch>
        </p:blipFill>
        <p:spPr>
          <a:xfrm>
            <a:off x="3563554" y="1250080"/>
            <a:ext cx="8628446" cy="5607920"/>
          </a:xfrm>
        </p:spPr>
      </p:pic>
      <p:sp>
        <p:nvSpPr>
          <p:cNvPr id="6" name="標題 1">
            <a:extLst>
              <a:ext uri="{FF2B5EF4-FFF2-40B4-BE49-F238E27FC236}">
                <a16:creationId xmlns:a16="http://schemas.microsoft.com/office/drawing/2014/main" id="{6E677A01-3207-495F-95D1-C3F4126C6CC8}"/>
              </a:ext>
            </a:extLst>
          </p:cNvPr>
          <p:cNvSpPr>
            <a:spLocks noGrp="1"/>
          </p:cNvSpPr>
          <p:nvPr>
            <p:ph type="title"/>
          </p:nvPr>
        </p:nvSpPr>
        <p:spPr>
          <a:xfrm>
            <a:off x="0" y="0"/>
            <a:ext cx="12192000" cy="1325563"/>
          </a:xfrm>
          <a:solidFill>
            <a:srgbClr val="593660"/>
          </a:solidFill>
        </p:spPr>
        <p:txBody>
          <a:bodyPr/>
          <a:lstStyle/>
          <a:p>
            <a:r>
              <a:rPr lang="zh-TW" altLang="en-US" b="1" dirty="0">
                <a:solidFill>
                  <a:schemeClr val="bg1"/>
                </a:solidFill>
                <a:latin typeface="微軟正黑體" panose="020B0604030504040204" pitchFamily="34" charset="-120"/>
                <a:ea typeface="微軟正黑體" panose="020B0604030504040204" pitchFamily="34" charset="-120"/>
              </a:rPr>
              <a:t>菸品對青少年的危害</a:t>
            </a:r>
          </a:p>
        </p:txBody>
      </p:sp>
      <p:sp>
        <p:nvSpPr>
          <p:cNvPr id="7" name="爆炸: 八角 6">
            <a:extLst>
              <a:ext uri="{FF2B5EF4-FFF2-40B4-BE49-F238E27FC236}">
                <a16:creationId xmlns:a16="http://schemas.microsoft.com/office/drawing/2014/main" id="{83BD9B0F-38E9-4AE3-9796-FFD537B59686}"/>
              </a:ext>
            </a:extLst>
          </p:cNvPr>
          <p:cNvSpPr/>
          <p:nvPr/>
        </p:nvSpPr>
        <p:spPr>
          <a:xfrm>
            <a:off x="0" y="2855934"/>
            <a:ext cx="3814175" cy="2676503"/>
          </a:xfrm>
          <a:prstGeom prst="irregularSeal1">
            <a:avLst/>
          </a:prstGeom>
          <a:solidFill>
            <a:schemeClr val="accent4"/>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文字方塊 7">
            <a:extLst>
              <a:ext uri="{FF2B5EF4-FFF2-40B4-BE49-F238E27FC236}">
                <a16:creationId xmlns:a16="http://schemas.microsoft.com/office/drawing/2014/main" id="{D6A1AF58-94F9-4E00-9EE9-9BC4EB5D6524}"/>
              </a:ext>
            </a:extLst>
          </p:cNvPr>
          <p:cNvSpPr txBox="1"/>
          <p:nvPr/>
        </p:nvSpPr>
        <p:spPr>
          <a:xfrm>
            <a:off x="403964" y="3869537"/>
            <a:ext cx="3006246" cy="830997"/>
          </a:xfrm>
          <a:prstGeom prst="rect">
            <a:avLst/>
          </a:prstGeom>
          <a:noFill/>
        </p:spPr>
        <p:txBody>
          <a:bodyPr wrap="square" rtlCol="0">
            <a:spAutoFit/>
          </a:bodyPr>
          <a:lstStyle/>
          <a:p>
            <a:pPr algn="ctr"/>
            <a:r>
              <a:rPr lang="zh-TW" altLang="en-US" sz="2400" b="1" dirty="0">
                <a:latin typeface="微軟正黑體" panose="020B0604030504040204" pitchFamily="34" charset="-120"/>
                <a:ea typeface="微軟正黑體" panose="020B0604030504040204" pitchFamily="34" charset="-120"/>
              </a:rPr>
              <a:t>尼古丁影響中樞神經及全身</a:t>
            </a:r>
          </a:p>
        </p:txBody>
      </p:sp>
      <p:sp>
        <p:nvSpPr>
          <p:cNvPr id="9" name="文字方塊 1">
            <a:extLst>
              <a:ext uri="{FF2B5EF4-FFF2-40B4-BE49-F238E27FC236}">
                <a16:creationId xmlns:a16="http://schemas.microsoft.com/office/drawing/2014/main" id="{ED8BFEE0-694B-4AFC-A6C9-DD58986CA5B0}"/>
              </a:ext>
            </a:extLst>
          </p:cNvPr>
          <p:cNvSpPr txBox="1">
            <a:spLocks noChangeArrowheads="1"/>
          </p:cNvSpPr>
          <p:nvPr/>
        </p:nvSpPr>
        <p:spPr bwMode="auto">
          <a:xfrm>
            <a:off x="0" y="6396335"/>
            <a:ext cx="249267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Arial" panose="020B0604020202020204" pitchFamily="34" charset="0"/>
                <a:ea typeface="新細明體" panose="02020500000000000000" pitchFamily="18" charset="-120"/>
              </a:defRPr>
            </a:lvl1pPr>
            <a:lvl2pPr marL="742950" indent="-285750">
              <a:defRPr b="1">
                <a:solidFill>
                  <a:schemeClr val="tx1"/>
                </a:solidFill>
                <a:latin typeface="Arial" panose="020B0604020202020204" pitchFamily="34" charset="0"/>
                <a:ea typeface="新細明體" panose="02020500000000000000" pitchFamily="18" charset="-120"/>
              </a:defRPr>
            </a:lvl2pPr>
            <a:lvl3pPr marL="1143000" indent="-228600">
              <a:defRPr b="1">
                <a:solidFill>
                  <a:schemeClr val="tx1"/>
                </a:solidFill>
                <a:latin typeface="Arial" panose="020B0604020202020204" pitchFamily="34" charset="0"/>
                <a:ea typeface="新細明體" panose="02020500000000000000" pitchFamily="18" charset="-120"/>
              </a:defRPr>
            </a:lvl3pPr>
            <a:lvl4pPr marL="1600200" indent="-228600">
              <a:defRPr b="1">
                <a:solidFill>
                  <a:schemeClr val="tx1"/>
                </a:solidFill>
                <a:latin typeface="Arial" panose="020B0604020202020204" pitchFamily="34" charset="0"/>
                <a:ea typeface="新細明體" panose="02020500000000000000" pitchFamily="18" charset="-120"/>
              </a:defRPr>
            </a:lvl4pPr>
            <a:lvl5pPr marL="2057400" indent="-228600">
              <a:defRPr b="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新細明體" panose="02020500000000000000" pitchFamily="18" charset="-120"/>
              </a:defRPr>
            </a:lvl9pPr>
          </a:lstStyle>
          <a:p>
            <a:pPr eaLnBrk="1" hangingPunct="1"/>
            <a:r>
              <a:rPr lang="zh-TW" altLang="en-US" sz="1200" dirty="0">
                <a:latin typeface="微軟正黑體" panose="020B0604030504040204" pitchFamily="34" charset="-120"/>
                <a:ea typeface="微軟正黑體" panose="020B0604030504040204" pitchFamily="34" charset="-120"/>
              </a:rPr>
              <a:t>資料來源：衛生福利部國民健康署國中學生電子煙防制教材</a:t>
            </a:r>
            <a:endParaRPr lang="en-US" altLang="zh-TW" sz="1200" dirty="0">
              <a:latin typeface="微軟正黑體" panose="020B0604030504040204" pitchFamily="34" charset="-120"/>
              <a:ea typeface="微軟正黑體" panose="020B0604030504040204" pitchFamily="34" charset="-120"/>
            </a:endParaRPr>
          </a:p>
          <a:p>
            <a:pPr eaLnBrk="1" hangingPunct="1"/>
            <a:endParaRPr lang="zh-TW" altLang="en-US" sz="1200" dirty="0"/>
          </a:p>
        </p:txBody>
      </p:sp>
    </p:spTree>
    <p:extLst>
      <p:ext uri="{BB962C8B-B14F-4D97-AF65-F5344CB8AC3E}">
        <p14:creationId xmlns:p14="http://schemas.microsoft.com/office/powerpoint/2010/main" val="36203411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ED3D781A-5F90-4D13-8AE2-41A4853C1B09}"/>
              </a:ext>
            </a:extLst>
          </p:cNvPr>
          <p:cNvSpPr>
            <a:spLocks noGrp="1"/>
          </p:cNvSpPr>
          <p:nvPr>
            <p:ph type="title"/>
          </p:nvPr>
        </p:nvSpPr>
        <p:spPr>
          <a:xfrm>
            <a:off x="0" y="0"/>
            <a:ext cx="12192000" cy="1325563"/>
          </a:xfrm>
          <a:prstGeom prst="rect">
            <a:avLst/>
          </a:prstGeom>
          <a:solidFill>
            <a:srgbClr val="59366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zh-TW" altLang="en-US" dirty="0">
                <a:latin typeface="微軟正黑體" panose="020B0604030504040204" pitchFamily="34" charset="-120"/>
                <a:ea typeface="微軟正黑體" panose="020B0604030504040204" pitchFamily="34" charset="-120"/>
              </a:rPr>
              <a:t>電子煙宣導資源</a:t>
            </a:r>
          </a:p>
        </p:txBody>
      </p:sp>
      <p:sp>
        <p:nvSpPr>
          <p:cNvPr id="7" name="文字方塊 6">
            <a:extLst>
              <a:ext uri="{FF2B5EF4-FFF2-40B4-BE49-F238E27FC236}">
                <a16:creationId xmlns:a16="http://schemas.microsoft.com/office/drawing/2014/main" id="{EF9A6F5C-F67A-419B-935D-8FF098A59065}"/>
              </a:ext>
            </a:extLst>
          </p:cNvPr>
          <p:cNvSpPr txBox="1"/>
          <p:nvPr/>
        </p:nvSpPr>
        <p:spPr>
          <a:xfrm>
            <a:off x="-1448647" y="4500012"/>
            <a:ext cx="6226342" cy="646331"/>
          </a:xfrm>
          <a:prstGeom prst="rect">
            <a:avLst/>
          </a:prstGeom>
          <a:noFill/>
        </p:spPr>
        <p:txBody>
          <a:bodyPr wrap="square">
            <a:spAutoFit/>
          </a:bodyPr>
          <a:lstStyle/>
          <a:p>
            <a:pPr algn="ctr"/>
            <a:r>
              <a:rPr lang="zh-TW" altLang="en-US" dirty="0">
                <a:latin typeface="微軟正黑體" panose="020B0604030504040204" pitchFamily="34" charset="-120"/>
                <a:ea typeface="微軟正黑體" panose="020B0604030504040204" pitchFamily="34" charset="-120"/>
              </a:rPr>
              <a:t>你應該知道的電子煙</a:t>
            </a:r>
            <a:r>
              <a:rPr lang="en-US" altLang="zh-TW" dirty="0">
                <a:latin typeface="微軟正黑體" panose="020B0604030504040204" pitchFamily="34" charset="-120"/>
                <a:ea typeface="微軟正黑體" panose="020B0604030504040204" pitchFamily="34" charset="-120"/>
              </a:rPr>
              <a:t>.</a:t>
            </a:r>
          </a:p>
          <a:p>
            <a:pPr algn="ctr"/>
            <a:r>
              <a:rPr lang="zh-TW" altLang="en-US" dirty="0">
                <a:latin typeface="微軟正黑體" panose="020B0604030504040204" pitchFamily="34" charset="-120"/>
                <a:ea typeface="微軟正黑體" panose="020B0604030504040204" pitchFamily="34" charset="-120"/>
              </a:rPr>
              <a:t>加熱式菸品</a:t>
            </a:r>
            <a:r>
              <a:rPr lang="en-US" altLang="zh-TW" dirty="0">
                <a:latin typeface="微軟正黑體" panose="020B0604030504040204" pitchFamily="34" charset="-120"/>
                <a:ea typeface="微軟正黑體" panose="020B0604030504040204" pitchFamily="34" charset="-120"/>
              </a:rPr>
              <a:t>30</a:t>
            </a:r>
            <a:r>
              <a:rPr lang="zh-TW" altLang="en-US" dirty="0">
                <a:latin typeface="微軟正黑體" panose="020B0604030504040204" pitchFamily="34" charset="-120"/>
                <a:ea typeface="微軟正黑體" panose="020B0604030504040204" pitchFamily="34" charset="-120"/>
              </a:rPr>
              <a:t>問</a:t>
            </a:r>
          </a:p>
        </p:txBody>
      </p:sp>
      <p:sp>
        <p:nvSpPr>
          <p:cNvPr id="10" name="文字方塊 9">
            <a:extLst>
              <a:ext uri="{FF2B5EF4-FFF2-40B4-BE49-F238E27FC236}">
                <a16:creationId xmlns:a16="http://schemas.microsoft.com/office/drawing/2014/main" id="{47CE6075-101C-479F-9439-FEED187CAB1D}"/>
              </a:ext>
            </a:extLst>
          </p:cNvPr>
          <p:cNvSpPr txBox="1"/>
          <p:nvPr/>
        </p:nvSpPr>
        <p:spPr>
          <a:xfrm>
            <a:off x="2705735" y="4510885"/>
            <a:ext cx="6226342" cy="369332"/>
          </a:xfrm>
          <a:prstGeom prst="rect">
            <a:avLst/>
          </a:prstGeom>
          <a:noFill/>
        </p:spPr>
        <p:txBody>
          <a:bodyPr wrap="square">
            <a:spAutoFit/>
          </a:bodyPr>
          <a:lstStyle/>
          <a:p>
            <a:r>
              <a:rPr lang="zh-TW" altLang="en-US" sz="1800" dirty="0">
                <a:latin typeface="微軟正黑體" panose="020B0604030504040204" pitchFamily="34" charset="-120"/>
                <a:ea typeface="微軟正黑體" panose="020B0604030504040204" pitchFamily="34" charset="-120"/>
              </a:rPr>
              <a:t>            桃園市政府衛生局無菸網</a:t>
            </a:r>
            <a:endParaRPr lang="en-US" altLang="zh-TW" sz="1800" dirty="0">
              <a:latin typeface="微軟正黑體" panose="020B0604030504040204" pitchFamily="34" charset="-120"/>
              <a:ea typeface="微軟正黑體" panose="020B0604030504040204" pitchFamily="34" charset="-120"/>
            </a:endParaRPr>
          </a:p>
        </p:txBody>
      </p:sp>
      <p:pic>
        <p:nvPicPr>
          <p:cNvPr id="11" name="圖片 10">
            <a:extLst>
              <a:ext uri="{FF2B5EF4-FFF2-40B4-BE49-F238E27FC236}">
                <a16:creationId xmlns:a16="http://schemas.microsoft.com/office/drawing/2014/main" id="{F123D92F-0972-468D-8EE6-020322E17DC3}"/>
              </a:ext>
            </a:extLst>
          </p:cNvPr>
          <p:cNvPicPr>
            <a:picLocks noChangeAspect="1"/>
          </p:cNvPicPr>
          <p:nvPr/>
        </p:nvPicPr>
        <p:blipFill rotWithShape="1">
          <a:blip r:embed="rId3"/>
          <a:srcRect l="57874" t="60823" r="34241" b="25525"/>
          <a:stretch/>
        </p:blipFill>
        <p:spPr>
          <a:xfrm>
            <a:off x="6578321" y="2295785"/>
            <a:ext cx="1944246" cy="1966257"/>
          </a:xfrm>
          <a:prstGeom prst="rect">
            <a:avLst/>
          </a:prstGeom>
        </p:spPr>
      </p:pic>
      <p:sp>
        <p:nvSpPr>
          <p:cNvPr id="9" name="文字方塊 8">
            <a:extLst>
              <a:ext uri="{FF2B5EF4-FFF2-40B4-BE49-F238E27FC236}">
                <a16:creationId xmlns:a16="http://schemas.microsoft.com/office/drawing/2014/main" id="{749246BF-5C08-4837-A2A4-209EB0FCA207}"/>
              </a:ext>
            </a:extLst>
          </p:cNvPr>
          <p:cNvSpPr txBox="1"/>
          <p:nvPr/>
        </p:nvSpPr>
        <p:spPr>
          <a:xfrm>
            <a:off x="6068298" y="4452854"/>
            <a:ext cx="2863779" cy="646331"/>
          </a:xfrm>
          <a:prstGeom prst="rect">
            <a:avLst/>
          </a:prstGeom>
          <a:noFill/>
        </p:spPr>
        <p:txBody>
          <a:bodyPr wrap="square">
            <a:spAutoFit/>
          </a:bodyPr>
          <a:lstStyle/>
          <a:p>
            <a:pPr algn="ctr"/>
            <a:r>
              <a:rPr lang="zh-TW" altLang="en-US" sz="1800" dirty="0">
                <a:latin typeface="微軟正黑體" panose="020B0604030504040204" pitchFamily="34" charset="-120"/>
                <a:ea typeface="微軟正黑體" panose="020B0604030504040204" pitchFamily="34" charset="-120"/>
              </a:rPr>
              <a:t>國民健康署</a:t>
            </a:r>
            <a:r>
              <a:rPr lang="en-US" altLang="zh-TW" sz="1800" dirty="0">
                <a:latin typeface="微軟正黑體" panose="020B0604030504040204" pitchFamily="34" charset="-120"/>
                <a:ea typeface="微軟正黑體" panose="020B0604030504040204" pitchFamily="34" charset="-120"/>
              </a:rPr>
              <a:t>-</a:t>
            </a:r>
            <a:r>
              <a:rPr lang="zh-TW" altLang="en-US" sz="1800" dirty="0">
                <a:latin typeface="微軟正黑體" panose="020B0604030504040204" pitchFamily="34" charset="-120"/>
                <a:ea typeface="微軟正黑體" panose="020B0604030504040204" pitchFamily="34" charset="-120"/>
              </a:rPr>
              <a:t>菸害防制</a:t>
            </a:r>
            <a:r>
              <a:rPr lang="en-US" altLang="zh-TW" sz="1800" dirty="0">
                <a:latin typeface="微軟正黑體" panose="020B0604030504040204" pitchFamily="34" charset="-120"/>
                <a:ea typeface="微軟正黑體" panose="020B0604030504040204" pitchFamily="34" charset="-120"/>
              </a:rPr>
              <a:t>-</a:t>
            </a:r>
          </a:p>
          <a:p>
            <a:pPr algn="ctr"/>
            <a:r>
              <a:rPr lang="zh-TW" altLang="en-US" sz="1800" dirty="0">
                <a:latin typeface="微軟正黑體" panose="020B0604030504040204" pitchFamily="34" charset="-120"/>
                <a:ea typeface="微軟正黑體" panose="020B0604030504040204" pitchFamily="34" charset="-120"/>
              </a:rPr>
              <a:t>電子煙防制專區</a:t>
            </a:r>
            <a:endParaRPr lang="zh-TW" altLang="en-US" dirty="0"/>
          </a:p>
        </p:txBody>
      </p:sp>
      <p:pic>
        <p:nvPicPr>
          <p:cNvPr id="12" name="圖片 11">
            <a:extLst>
              <a:ext uri="{FF2B5EF4-FFF2-40B4-BE49-F238E27FC236}">
                <a16:creationId xmlns:a16="http://schemas.microsoft.com/office/drawing/2014/main" id="{51F8B714-2390-406E-B45D-ACFAEAB61C0C}"/>
              </a:ext>
            </a:extLst>
          </p:cNvPr>
          <p:cNvPicPr/>
          <p:nvPr/>
        </p:nvPicPr>
        <p:blipFill rotWithShape="1">
          <a:blip r:embed="rId4"/>
          <a:srcRect r="8990" b="6293"/>
          <a:stretch/>
        </p:blipFill>
        <p:spPr bwMode="auto">
          <a:xfrm>
            <a:off x="9464419" y="2259562"/>
            <a:ext cx="1843735" cy="1966257"/>
          </a:xfrm>
          <a:prstGeom prst="rect">
            <a:avLst/>
          </a:prstGeom>
          <a:ln>
            <a:noFill/>
          </a:ln>
          <a:extLst>
            <a:ext uri="{53640926-AAD7-44D8-BBD7-CCE9431645EC}">
              <a14:shadowObscured xmlns:a14="http://schemas.microsoft.com/office/drawing/2010/main"/>
            </a:ext>
          </a:extLst>
        </p:spPr>
      </p:pic>
      <p:sp>
        <p:nvSpPr>
          <p:cNvPr id="13" name="文字方塊 12">
            <a:extLst>
              <a:ext uri="{FF2B5EF4-FFF2-40B4-BE49-F238E27FC236}">
                <a16:creationId xmlns:a16="http://schemas.microsoft.com/office/drawing/2014/main" id="{8A28DA9B-47F4-447C-9D5A-5A5A82A6F752}"/>
              </a:ext>
            </a:extLst>
          </p:cNvPr>
          <p:cNvSpPr txBox="1"/>
          <p:nvPr/>
        </p:nvSpPr>
        <p:spPr>
          <a:xfrm>
            <a:off x="7093236" y="4452854"/>
            <a:ext cx="6847950" cy="646331"/>
          </a:xfrm>
          <a:prstGeom prst="rect">
            <a:avLst/>
          </a:prstGeom>
          <a:noFill/>
        </p:spPr>
        <p:txBody>
          <a:bodyPr wrap="square">
            <a:spAutoFit/>
          </a:bodyPr>
          <a:lstStyle/>
          <a:p>
            <a:pPr algn="ctr"/>
            <a:r>
              <a:rPr lang="zh-TW" altLang="en-US" sz="1800" dirty="0">
                <a:latin typeface="微軟正黑體" panose="020B0604030504040204" pitchFamily="34" charset="-120"/>
                <a:ea typeface="微軟正黑體" panose="020B0604030504040204" pitchFamily="34" charset="-120"/>
              </a:rPr>
              <a:t>別碰電子煙</a:t>
            </a:r>
            <a:endParaRPr lang="en-US" altLang="zh-TW" sz="1800" dirty="0">
              <a:latin typeface="微軟正黑體" panose="020B0604030504040204" pitchFamily="34" charset="-120"/>
              <a:ea typeface="微軟正黑體" panose="020B0604030504040204" pitchFamily="34" charset="-120"/>
            </a:endParaRPr>
          </a:p>
          <a:p>
            <a:pPr algn="ctr"/>
            <a:r>
              <a:rPr lang="en-US" altLang="zh-TW" sz="1800" dirty="0">
                <a:latin typeface="微軟正黑體" panose="020B0604030504040204" pitchFamily="34" charset="-120"/>
                <a:ea typeface="微軟正黑體" panose="020B0604030504040204" pitchFamily="34" charset="-120"/>
              </a:rPr>
              <a:t>(</a:t>
            </a:r>
            <a:r>
              <a:rPr lang="zh-TW" altLang="zh-TW" sz="1800" dirty="0">
                <a:latin typeface="微軟正黑體" panose="020B0604030504040204" pitchFamily="34" charset="-120"/>
                <a:ea typeface="微軟正黑體" panose="020B0604030504040204" pitchFamily="34" charset="-120"/>
              </a:rPr>
              <a:t>國健署電子</a:t>
            </a:r>
            <a:r>
              <a:rPr lang="zh-TW" altLang="en-US" sz="1800" dirty="0">
                <a:latin typeface="微軟正黑體" panose="020B0604030504040204" pitchFamily="34" charset="-120"/>
                <a:ea typeface="微軟正黑體" panose="020B0604030504040204" pitchFamily="34" charset="-120"/>
              </a:rPr>
              <a:t>煙</a:t>
            </a:r>
            <a:r>
              <a:rPr lang="zh-TW" altLang="zh-TW" sz="1800" dirty="0">
                <a:latin typeface="微軟正黑體" panose="020B0604030504040204" pitchFamily="34" charset="-120"/>
                <a:ea typeface="微軟正黑體" panose="020B0604030504040204" pitchFamily="34" charset="-120"/>
              </a:rPr>
              <a:t>最新文宣</a:t>
            </a:r>
            <a:r>
              <a:rPr lang="en-US" altLang="zh-TW" sz="1800" dirty="0">
                <a:latin typeface="微軟正黑體" panose="020B0604030504040204" pitchFamily="34" charset="-120"/>
                <a:ea typeface="微軟正黑體" panose="020B0604030504040204" pitchFamily="34" charset="-120"/>
              </a:rPr>
              <a:t>)</a:t>
            </a:r>
            <a:endParaRPr lang="zh-TW" altLang="en-US" dirty="0"/>
          </a:p>
        </p:txBody>
      </p:sp>
      <p:pic>
        <p:nvPicPr>
          <p:cNvPr id="1026" name="Picture 2">
            <a:extLst>
              <a:ext uri="{FF2B5EF4-FFF2-40B4-BE49-F238E27FC236}">
                <a16:creationId xmlns:a16="http://schemas.microsoft.com/office/drawing/2014/main" id="{8D499022-3E45-45E0-AA5C-803DD87866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9374" y="2303867"/>
            <a:ext cx="2148987" cy="214898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9C82214-A504-4277-B9A4-708A8FBF6CE8}"/>
              </a:ext>
            </a:extLst>
          </p:cNvPr>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bwMode="auto">
          <a:xfrm>
            <a:off x="3687521" y="2295785"/>
            <a:ext cx="2131385" cy="21313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15902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3000040"/>
            <a:ext cx="9180095" cy="1325563"/>
          </a:xfrm>
          <a:solidFill>
            <a:srgbClr val="593660"/>
          </a:solidFill>
        </p:spPr>
        <p:txBody>
          <a:bodyPr/>
          <a:lstStyle/>
          <a:p>
            <a:r>
              <a:rPr lang="zh-TW" altLang="en-US" dirty="0">
                <a:solidFill>
                  <a:schemeClr val="bg1"/>
                </a:solidFill>
                <a:latin typeface="微軟正黑體" panose="020B0604030504040204" pitchFamily="34" charset="-120"/>
                <a:ea typeface="微軟正黑體" panose="020B0604030504040204" pitchFamily="34" charset="-120"/>
              </a:rPr>
              <a:t>電子煙危害防制</a:t>
            </a:r>
          </a:p>
        </p:txBody>
      </p:sp>
    </p:spTree>
    <p:extLst>
      <p:ext uri="{BB962C8B-B14F-4D97-AF65-F5344CB8AC3E}">
        <p14:creationId xmlns:p14="http://schemas.microsoft.com/office/powerpoint/2010/main" val="7887520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0"/>
            <a:ext cx="12192000" cy="1325563"/>
          </a:xfrm>
          <a:solidFill>
            <a:srgbClr val="593660"/>
          </a:solidFill>
        </p:spPr>
        <p:txBody>
          <a:bodyPr/>
          <a:lstStyle/>
          <a:p>
            <a:r>
              <a:rPr lang="zh-TW" altLang="en-US" dirty="0">
                <a:solidFill>
                  <a:schemeClr val="bg1"/>
                </a:solidFill>
                <a:latin typeface="微軟正黑體" panose="020B0604030504040204" pitchFamily="34" charset="-120"/>
                <a:ea typeface="微軟正黑體" panose="020B0604030504040204" pitchFamily="34" charset="-120"/>
              </a:rPr>
              <a:t>什麼是電子煙</a:t>
            </a:r>
            <a:r>
              <a:rPr lang="en-US" altLang="zh-TW" dirty="0">
                <a:solidFill>
                  <a:schemeClr val="bg1"/>
                </a:solidFill>
                <a:latin typeface="微軟正黑體" panose="020B0604030504040204" pitchFamily="34" charset="-120"/>
                <a:ea typeface="微軟正黑體" panose="020B0604030504040204" pitchFamily="34" charset="-120"/>
              </a:rPr>
              <a:t>?</a:t>
            </a:r>
            <a:endParaRPr lang="zh-TW" altLang="en-US" dirty="0">
              <a:solidFill>
                <a:schemeClr val="bg1"/>
              </a:solidFill>
            </a:endParaRPr>
          </a:p>
        </p:txBody>
      </p:sp>
      <p:pic>
        <p:nvPicPr>
          <p:cNvPr id="4" name="內容版面配置區 3"/>
          <p:cNvPicPr>
            <a:picLocks noGrp="1" noChangeAspect="1"/>
          </p:cNvPicPr>
          <p:nvPr>
            <p:ph idx="1"/>
          </p:nvPr>
        </p:nvPicPr>
        <p:blipFill rotWithShape="1">
          <a:blip r:embed="rId3"/>
          <a:srcRect l="1458" t="1705" r="966" b="2080"/>
          <a:stretch/>
        </p:blipFill>
        <p:spPr>
          <a:xfrm>
            <a:off x="1904285" y="1582585"/>
            <a:ext cx="9535986" cy="4372084"/>
          </a:xfrm>
          <a:prstGeom prst="rect">
            <a:avLst/>
          </a:prstGeom>
        </p:spPr>
      </p:pic>
      <p:sp>
        <p:nvSpPr>
          <p:cNvPr id="5" name="文字方塊 4"/>
          <p:cNvSpPr txBox="1"/>
          <p:nvPr/>
        </p:nvSpPr>
        <p:spPr>
          <a:xfrm>
            <a:off x="0" y="6393080"/>
            <a:ext cx="5927074" cy="338554"/>
          </a:xfrm>
          <a:prstGeom prst="rect">
            <a:avLst/>
          </a:prstGeom>
          <a:noFill/>
        </p:spPr>
        <p:txBody>
          <a:bodyPr wrap="square" rtlCol="0">
            <a:spAutoFit/>
          </a:bodyPr>
          <a:lstStyle/>
          <a:p>
            <a:r>
              <a:rPr lang="zh-TW" altLang="en-US" sz="1600" b="1" dirty="0">
                <a:latin typeface="微軟正黑體" panose="020B0604030504040204" pitchFamily="34" charset="-120"/>
                <a:ea typeface="微軟正黑體" panose="020B0604030504040204" pitchFamily="34" charset="-120"/>
              </a:rPr>
              <a:t>資料來源：國民健康署電子菸、加熱菸危害主題專區</a:t>
            </a:r>
          </a:p>
        </p:txBody>
      </p:sp>
    </p:spTree>
    <p:extLst>
      <p:ext uri="{BB962C8B-B14F-4D97-AF65-F5344CB8AC3E}">
        <p14:creationId xmlns:p14="http://schemas.microsoft.com/office/powerpoint/2010/main" val="42148115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004AE87-06F9-4377-AB3D-363B29D2BAA2}"/>
              </a:ext>
            </a:extLst>
          </p:cNvPr>
          <p:cNvSpPr>
            <a:spLocks noGrp="1"/>
          </p:cNvSpPr>
          <p:nvPr>
            <p:ph type="title"/>
          </p:nvPr>
        </p:nvSpPr>
        <p:spPr>
          <a:xfrm>
            <a:off x="0" y="0"/>
            <a:ext cx="12192000" cy="1325563"/>
          </a:xfrm>
          <a:solidFill>
            <a:srgbClr val="593660"/>
          </a:solidFill>
        </p:spPr>
        <p:txBody>
          <a:bodyPr/>
          <a:lstStyle/>
          <a:p>
            <a:r>
              <a:rPr lang="zh-TW" altLang="en-US" b="1" dirty="0">
                <a:solidFill>
                  <a:schemeClr val="bg1"/>
                </a:solidFill>
                <a:latin typeface="微軟正黑體" panose="020B0604030504040204" pitchFamily="34" charset="-120"/>
                <a:ea typeface="微軟正黑體" panose="020B0604030504040204" pitchFamily="34" charset="-120"/>
              </a:rPr>
              <a:t>電子煙為何會危害健康</a:t>
            </a:r>
            <a:r>
              <a:rPr lang="en-US" altLang="zh-TW" b="1" dirty="0">
                <a:solidFill>
                  <a:schemeClr val="bg1"/>
                </a:solidFill>
                <a:latin typeface="微軟正黑體" panose="020B0604030504040204" pitchFamily="34" charset="-120"/>
                <a:ea typeface="微軟正黑體" panose="020B0604030504040204" pitchFamily="34" charset="-120"/>
              </a:rPr>
              <a:t>?</a:t>
            </a:r>
            <a:endParaRPr lang="zh-TW" altLang="en-US" b="1" dirty="0">
              <a:solidFill>
                <a:schemeClr val="bg1"/>
              </a:solidFill>
              <a:latin typeface="微軟正黑體" panose="020B0604030504040204" pitchFamily="34" charset="-120"/>
              <a:ea typeface="微軟正黑體" panose="020B0604030504040204" pitchFamily="34" charset="-120"/>
            </a:endParaRPr>
          </a:p>
        </p:txBody>
      </p:sp>
      <p:pic>
        <p:nvPicPr>
          <p:cNvPr id="5" name="內容版面配置區 4">
            <a:extLst>
              <a:ext uri="{FF2B5EF4-FFF2-40B4-BE49-F238E27FC236}">
                <a16:creationId xmlns:a16="http://schemas.microsoft.com/office/drawing/2014/main" id="{E9E7F95D-292F-40D0-91D0-6E002FE7500B}"/>
              </a:ext>
            </a:extLst>
          </p:cNvPr>
          <p:cNvPicPr>
            <a:picLocks noGrp="1" noChangeAspect="1"/>
          </p:cNvPicPr>
          <p:nvPr>
            <p:ph idx="1"/>
          </p:nvPr>
        </p:nvPicPr>
        <p:blipFill rotWithShape="1">
          <a:blip r:embed="rId3"/>
          <a:srcRect l="644" t="936" r="864" b="1765"/>
          <a:stretch/>
        </p:blipFill>
        <p:spPr>
          <a:xfrm>
            <a:off x="1522267" y="1325563"/>
            <a:ext cx="9450533" cy="5532437"/>
          </a:xfrm>
        </p:spPr>
      </p:pic>
      <p:sp>
        <p:nvSpPr>
          <p:cNvPr id="6" name="文字方塊 1">
            <a:extLst>
              <a:ext uri="{FF2B5EF4-FFF2-40B4-BE49-F238E27FC236}">
                <a16:creationId xmlns:a16="http://schemas.microsoft.com/office/drawing/2014/main" id="{39F59504-757B-4E26-8D93-1E7E60AB109E}"/>
              </a:ext>
            </a:extLst>
          </p:cNvPr>
          <p:cNvSpPr txBox="1">
            <a:spLocks noChangeArrowheads="1"/>
          </p:cNvSpPr>
          <p:nvPr/>
        </p:nvSpPr>
        <p:spPr bwMode="auto">
          <a:xfrm>
            <a:off x="8283525" y="6627167"/>
            <a:ext cx="47724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Arial" panose="020B0604020202020204" pitchFamily="34" charset="0"/>
                <a:ea typeface="新細明體" panose="02020500000000000000" pitchFamily="18" charset="-120"/>
              </a:defRPr>
            </a:lvl1pPr>
            <a:lvl2pPr marL="742950" indent="-285750">
              <a:defRPr b="1">
                <a:solidFill>
                  <a:schemeClr val="tx1"/>
                </a:solidFill>
                <a:latin typeface="Arial" panose="020B0604020202020204" pitchFamily="34" charset="0"/>
                <a:ea typeface="新細明體" panose="02020500000000000000" pitchFamily="18" charset="-120"/>
              </a:defRPr>
            </a:lvl2pPr>
            <a:lvl3pPr marL="1143000" indent="-228600">
              <a:defRPr b="1">
                <a:solidFill>
                  <a:schemeClr val="tx1"/>
                </a:solidFill>
                <a:latin typeface="Arial" panose="020B0604020202020204" pitchFamily="34" charset="0"/>
                <a:ea typeface="新細明體" panose="02020500000000000000" pitchFamily="18" charset="-120"/>
              </a:defRPr>
            </a:lvl3pPr>
            <a:lvl4pPr marL="1600200" indent="-228600">
              <a:defRPr b="1">
                <a:solidFill>
                  <a:schemeClr val="tx1"/>
                </a:solidFill>
                <a:latin typeface="Arial" panose="020B0604020202020204" pitchFamily="34" charset="0"/>
                <a:ea typeface="新細明體" panose="02020500000000000000" pitchFamily="18" charset="-120"/>
              </a:defRPr>
            </a:lvl4pPr>
            <a:lvl5pPr marL="2057400" indent="-228600">
              <a:defRPr b="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新細明體" panose="02020500000000000000" pitchFamily="18" charset="-120"/>
              </a:defRPr>
            </a:lvl9pPr>
          </a:lstStyle>
          <a:p>
            <a:pPr eaLnBrk="1" hangingPunct="1"/>
            <a:r>
              <a:rPr lang="zh-TW" altLang="en-US" sz="1200" dirty="0">
                <a:latin typeface="微軟正黑體" panose="020B0604030504040204" pitchFamily="34" charset="-120"/>
                <a:ea typeface="微軟正黑體" panose="020B0604030504040204" pitchFamily="34" charset="-120"/>
              </a:rPr>
              <a:t>資料來源</a:t>
            </a:r>
            <a:r>
              <a:rPr lang="en-US" altLang="zh-TW" sz="1200" dirty="0">
                <a:latin typeface="微軟正黑體" panose="020B0604030504040204" pitchFamily="34" charset="-120"/>
                <a:ea typeface="微軟正黑體" panose="020B0604030504040204" pitchFamily="34" charset="-120"/>
              </a:rPr>
              <a:t>:</a:t>
            </a:r>
            <a:r>
              <a:rPr lang="zh-TW" altLang="en-US" sz="1200" dirty="0">
                <a:latin typeface="微軟正黑體" panose="020B0604030504040204" pitchFamily="34" charset="-120"/>
                <a:ea typeface="微軟正黑體" panose="020B0604030504040204" pitchFamily="34" charset="-120"/>
              </a:rPr>
              <a:t>衛生福利部國民健康署國中學生電子煙防制教材</a:t>
            </a:r>
            <a:endParaRPr lang="en-US" altLang="zh-TW" sz="1200" dirty="0">
              <a:latin typeface="微軟正黑體" panose="020B0604030504040204" pitchFamily="34" charset="-120"/>
              <a:ea typeface="微軟正黑體" panose="020B0604030504040204" pitchFamily="34" charset="-120"/>
            </a:endParaRPr>
          </a:p>
          <a:p>
            <a:pPr eaLnBrk="1" hangingPunct="1"/>
            <a:endParaRPr lang="zh-TW" altLang="en-US" sz="1200" dirty="0"/>
          </a:p>
        </p:txBody>
      </p:sp>
    </p:spTree>
    <p:extLst>
      <p:ext uri="{BB962C8B-B14F-4D97-AF65-F5344CB8AC3E}">
        <p14:creationId xmlns:p14="http://schemas.microsoft.com/office/powerpoint/2010/main" val="10972929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12548"/>
            <a:ext cx="12192000" cy="1084903"/>
          </a:xfrm>
          <a:solidFill>
            <a:srgbClr val="593660"/>
          </a:solidFill>
        </p:spPr>
        <p:txBody>
          <a:bodyPr/>
          <a:lstStyle/>
          <a:p>
            <a:r>
              <a:rPr lang="zh-TW" altLang="en-US" dirty="0">
                <a:solidFill>
                  <a:schemeClr val="bg1"/>
                </a:solidFill>
                <a:latin typeface="微軟正黑體" panose="020B0604030504040204" pitchFamily="34" charset="-120"/>
                <a:ea typeface="微軟正黑體" panose="020B0604030504040204" pitchFamily="34" charset="-120"/>
              </a:rPr>
              <a:t>電子煙的危害</a:t>
            </a:r>
          </a:p>
        </p:txBody>
      </p:sp>
      <p:sp>
        <p:nvSpPr>
          <p:cNvPr id="3" name="矩形 2"/>
          <p:cNvSpPr/>
          <p:nvPr/>
        </p:nvSpPr>
        <p:spPr>
          <a:xfrm>
            <a:off x="8812446" y="4466946"/>
            <a:ext cx="980303" cy="6260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p:cNvSpPr/>
          <p:nvPr/>
        </p:nvSpPr>
        <p:spPr>
          <a:xfrm>
            <a:off x="69854" y="1387816"/>
            <a:ext cx="3481641" cy="161170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p:cNvSpPr/>
          <p:nvPr/>
        </p:nvSpPr>
        <p:spPr>
          <a:xfrm>
            <a:off x="9223624" y="1613414"/>
            <a:ext cx="356982" cy="3295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p:cNvSpPr/>
          <p:nvPr/>
        </p:nvSpPr>
        <p:spPr>
          <a:xfrm>
            <a:off x="69853" y="3118870"/>
            <a:ext cx="3481641" cy="161170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p:cNvSpPr/>
          <p:nvPr/>
        </p:nvSpPr>
        <p:spPr>
          <a:xfrm>
            <a:off x="92283" y="4862021"/>
            <a:ext cx="3481641" cy="161170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12"/>
          <p:cNvSpPr/>
          <p:nvPr/>
        </p:nvSpPr>
        <p:spPr>
          <a:xfrm>
            <a:off x="3909213" y="1380781"/>
            <a:ext cx="3481641" cy="162577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13"/>
          <p:cNvSpPr/>
          <p:nvPr/>
        </p:nvSpPr>
        <p:spPr>
          <a:xfrm>
            <a:off x="3909212" y="3159895"/>
            <a:ext cx="3481641" cy="162577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15">
            <a:extLst>
              <a:ext uri="{FF2B5EF4-FFF2-40B4-BE49-F238E27FC236}">
                <a16:creationId xmlns:a16="http://schemas.microsoft.com/office/drawing/2014/main" id="{200D61A0-5DF7-477B-99AA-58E7980E0268}"/>
              </a:ext>
            </a:extLst>
          </p:cNvPr>
          <p:cNvSpPr/>
          <p:nvPr/>
        </p:nvSpPr>
        <p:spPr>
          <a:xfrm>
            <a:off x="3909211" y="4862105"/>
            <a:ext cx="3481641" cy="162577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矩形 16">
            <a:extLst>
              <a:ext uri="{FF2B5EF4-FFF2-40B4-BE49-F238E27FC236}">
                <a16:creationId xmlns:a16="http://schemas.microsoft.com/office/drawing/2014/main" id="{E95B8A9D-C115-444F-992E-28CEE28A1D09}"/>
              </a:ext>
            </a:extLst>
          </p:cNvPr>
          <p:cNvSpPr/>
          <p:nvPr/>
        </p:nvSpPr>
        <p:spPr>
          <a:xfrm>
            <a:off x="4065046" y="4949850"/>
            <a:ext cx="3176784" cy="13756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t>西</a:t>
            </a:r>
          </a:p>
        </p:txBody>
      </p:sp>
      <p:sp>
        <p:nvSpPr>
          <p:cNvPr id="18" name="文字方塊 17">
            <a:extLst>
              <a:ext uri="{FF2B5EF4-FFF2-40B4-BE49-F238E27FC236}">
                <a16:creationId xmlns:a16="http://schemas.microsoft.com/office/drawing/2014/main" id="{7397E6B8-843A-414A-AD9D-7499A91C052E}"/>
              </a:ext>
            </a:extLst>
          </p:cNvPr>
          <p:cNvSpPr txBox="1"/>
          <p:nvPr/>
        </p:nvSpPr>
        <p:spPr>
          <a:xfrm>
            <a:off x="4134610" y="5091530"/>
            <a:ext cx="3039724" cy="1200329"/>
          </a:xfrm>
          <a:prstGeom prst="rect">
            <a:avLst/>
          </a:prstGeom>
          <a:noFill/>
        </p:spPr>
        <p:txBody>
          <a:bodyPr wrap="square" rtlCol="0">
            <a:spAutoFit/>
          </a:bodyPr>
          <a:lstStyle/>
          <a:p>
            <a:r>
              <a:rPr lang="zh-TW" altLang="en-US" sz="2400" dirty="0">
                <a:latin typeface="微軟正黑體" panose="020B0604030504040204" pitchFamily="34" charset="-120"/>
                <a:ea typeface="微軟正黑體" panose="020B0604030504040204" pitchFamily="34" charset="-120"/>
              </a:rPr>
              <a:t>吸菸、使用電子煙會</a:t>
            </a:r>
            <a:r>
              <a:rPr lang="zh-TW" altLang="en-US" sz="2400" b="1" dirty="0">
                <a:solidFill>
                  <a:srgbClr val="FF0000"/>
                </a:solidFill>
                <a:latin typeface="微軟正黑體" panose="020B0604030504040204" pitchFamily="34" charset="-120"/>
                <a:ea typeface="微軟正黑體" panose="020B0604030504040204" pitchFamily="34" charset="-120"/>
              </a:rPr>
              <a:t>增加感染</a:t>
            </a:r>
            <a:r>
              <a:rPr lang="en-US" altLang="zh-TW" sz="2400" b="1" dirty="0">
                <a:solidFill>
                  <a:srgbClr val="FF0000"/>
                </a:solidFill>
                <a:latin typeface="微軟正黑體" panose="020B0604030504040204" pitchFamily="34" charset="-120"/>
                <a:ea typeface="微軟正黑體" panose="020B0604030504040204" pitchFamily="34" charset="-120"/>
              </a:rPr>
              <a:t>COVID-19</a:t>
            </a:r>
            <a:r>
              <a:rPr lang="zh-TW" altLang="en-US" sz="2400" dirty="0">
                <a:latin typeface="微軟正黑體" panose="020B0604030504040204" pitchFamily="34" charset="-120"/>
                <a:ea typeface="微軟正黑體" panose="020B0604030504040204" pitchFamily="34" charset="-120"/>
              </a:rPr>
              <a:t>的風險</a:t>
            </a:r>
          </a:p>
        </p:txBody>
      </p:sp>
      <p:sp>
        <p:nvSpPr>
          <p:cNvPr id="19" name="矩形 18">
            <a:extLst>
              <a:ext uri="{FF2B5EF4-FFF2-40B4-BE49-F238E27FC236}">
                <a16:creationId xmlns:a16="http://schemas.microsoft.com/office/drawing/2014/main" id="{ECE7B19B-2CEB-488B-B345-227D3BCC4B2C}"/>
              </a:ext>
            </a:extLst>
          </p:cNvPr>
          <p:cNvSpPr/>
          <p:nvPr/>
        </p:nvSpPr>
        <p:spPr>
          <a:xfrm>
            <a:off x="257064" y="1516256"/>
            <a:ext cx="3107220" cy="1268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文字方塊 19">
            <a:extLst>
              <a:ext uri="{FF2B5EF4-FFF2-40B4-BE49-F238E27FC236}">
                <a16:creationId xmlns:a16="http://schemas.microsoft.com/office/drawing/2014/main" id="{393B6BC0-8C14-46F7-B900-6230D7A39DC0}"/>
              </a:ext>
            </a:extLst>
          </p:cNvPr>
          <p:cNvSpPr txBox="1"/>
          <p:nvPr/>
        </p:nvSpPr>
        <p:spPr>
          <a:xfrm>
            <a:off x="589274" y="1771718"/>
            <a:ext cx="2630466" cy="830997"/>
          </a:xfrm>
          <a:prstGeom prst="rect">
            <a:avLst/>
          </a:prstGeom>
          <a:noFill/>
        </p:spPr>
        <p:txBody>
          <a:bodyPr wrap="square" rtlCol="0">
            <a:spAutoFit/>
          </a:bodyPr>
          <a:lstStyle/>
          <a:p>
            <a:r>
              <a:rPr lang="zh-TW" altLang="en-US" sz="2400" dirty="0">
                <a:latin typeface="微軟正黑體" panose="020B0604030504040204" pitchFamily="34" charset="-120"/>
                <a:ea typeface="微軟正黑體" panose="020B0604030504040204" pitchFamily="34" charset="-120"/>
              </a:rPr>
              <a:t>高濃度尼古丁易過量造成</a:t>
            </a:r>
            <a:r>
              <a:rPr lang="zh-TW" altLang="en-US" sz="2400" b="1" dirty="0">
                <a:solidFill>
                  <a:srgbClr val="FF0000"/>
                </a:solidFill>
                <a:latin typeface="微軟正黑體" panose="020B0604030504040204" pitchFamily="34" charset="-120"/>
                <a:ea typeface="微軟正黑體" panose="020B0604030504040204" pitchFamily="34" charset="-120"/>
              </a:rPr>
              <a:t>中毒</a:t>
            </a:r>
          </a:p>
        </p:txBody>
      </p:sp>
      <p:sp>
        <p:nvSpPr>
          <p:cNvPr id="21" name="矩形 20">
            <a:extLst>
              <a:ext uri="{FF2B5EF4-FFF2-40B4-BE49-F238E27FC236}">
                <a16:creationId xmlns:a16="http://schemas.microsoft.com/office/drawing/2014/main" id="{98735FB9-86F8-4B7C-B44A-A73190073C24}"/>
              </a:ext>
            </a:extLst>
          </p:cNvPr>
          <p:cNvSpPr/>
          <p:nvPr/>
        </p:nvSpPr>
        <p:spPr>
          <a:xfrm>
            <a:off x="257063" y="3264773"/>
            <a:ext cx="3107220" cy="1268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文字方塊 21">
            <a:extLst>
              <a:ext uri="{FF2B5EF4-FFF2-40B4-BE49-F238E27FC236}">
                <a16:creationId xmlns:a16="http://schemas.microsoft.com/office/drawing/2014/main" id="{A93062A9-B828-47E7-A709-D02612CF58EC}"/>
              </a:ext>
            </a:extLst>
          </p:cNvPr>
          <p:cNvSpPr txBox="1"/>
          <p:nvPr/>
        </p:nvSpPr>
        <p:spPr>
          <a:xfrm>
            <a:off x="550330" y="3483492"/>
            <a:ext cx="2852352" cy="830997"/>
          </a:xfrm>
          <a:prstGeom prst="rect">
            <a:avLst/>
          </a:prstGeom>
          <a:noFill/>
        </p:spPr>
        <p:txBody>
          <a:bodyPr wrap="square" rtlCol="0">
            <a:spAutoFit/>
          </a:bodyPr>
          <a:lstStyle/>
          <a:p>
            <a:r>
              <a:rPr lang="zh-TW" altLang="en-US" sz="2400" dirty="0">
                <a:latin typeface="微軟正黑體" panose="020B0604030504040204" pitchFamily="34" charset="-120"/>
                <a:ea typeface="微軟正黑體" panose="020B0604030504040204" pitchFamily="34" charset="-120"/>
              </a:rPr>
              <a:t>電子煙具高度成癮性</a:t>
            </a:r>
            <a:r>
              <a:rPr lang="zh-TW" altLang="en-US" sz="2400" b="1" dirty="0">
                <a:solidFill>
                  <a:srgbClr val="FF0000"/>
                </a:solidFill>
                <a:latin typeface="微軟正黑體" panose="020B0604030504040204" pitchFamily="34" charset="-120"/>
                <a:ea typeface="微軟正黑體" panose="020B0604030504040204" pitchFamily="34" charset="-120"/>
              </a:rPr>
              <a:t>無助戒菸</a:t>
            </a:r>
          </a:p>
        </p:txBody>
      </p:sp>
      <p:sp>
        <p:nvSpPr>
          <p:cNvPr id="23" name="矩形 22">
            <a:extLst>
              <a:ext uri="{FF2B5EF4-FFF2-40B4-BE49-F238E27FC236}">
                <a16:creationId xmlns:a16="http://schemas.microsoft.com/office/drawing/2014/main" id="{EB2ED3D6-3872-458E-978D-C370A91A9D3E}"/>
              </a:ext>
            </a:extLst>
          </p:cNvPr>
          <p:cNvSpPr/>
          <p:nvPr/>
        </p:nvSpPr>
        <p:spPr>
          <a:xfrm>
            <a:off x="249461" y="5033653"/>
            <a:ext cx="3107220" cy="1268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文字方塊 23">
            <a:extLst>
              <a:ext uri="{FF2B5EF4-FFF2-40B4-BE49-F238E27FC236}">
                <a16:creationId xmlns:a16="http://schemas.microsoft.com/office/drawing/2014/main" id="{A9D777EE-0F1C-43CC-913F-0F4BF8E77AC2}"/>
              </a:ext>
            </a:extLst>
          </p:cNvPr>
          <p:cNvSpPr txBox="1"/>
          <p:nvPr/>
        </p:nvSpPr>
        <p:spPr>
          <a:xfrm>
            <a:off x="550330" y="5252372"/>
            <a:ext cx="2329841" cy="830997"/>
          </a:xfrm>
          <a:prstGeom prst="rect">
            <a:avLst/>
          </a:prstGeom>
          <a:noFill/>
        </p:spPr>
        <p:txBody>
          <a:bodyPr wrap="square" rtlCol="0">
            <a:spAutoFit/>
          </a:bodyPr>
          <a:lstStyle/>
          <a:p>
            <a:r>
              <a:rPr lang="zh-TW" altLang="en-US" sz="2400" dirty="0">
                <a:latin typeface="微軟正黑體" panose="020B0604030504040204" pitchFamily="34" charset="-120"/>
                <a:ea typeface="微軟正黑體" panose="020B0604030504040204" pitchFamily="34" charset="-120"/>
              </a:rPr>
              <a:t>電子煙</a:t>
            </a:r>
            <a:r>
              <a:rPr lang="zh-TW" altLang="en-US" sz="2400" b="1" dirty="0">
                <a:solidFill>
                  <a:srgbClr val="FF0000"/>
                </a:solidFill>
                <a:latin typeface="微軟正黑體" panose="020B0604030504040204" pitchFamily="34" charset="-120"/>
                <a:ea typeface="微軟正黑體" panose="020B0604030504040204" pitchFamily="34" charset="-120"/>
              </a:rPr>
              <a:t>自然爆炸</a:t>
            </a:r>
            <a:r>
              <a:rPr lang="zh-TW" altLang="en-US" sz="2400" dirty="0">
                <a:latin typeface="微軟正黑體" panose="020B0604030504040204" pitchFamily="34" charset="-120"/>
                <a:ea typeface="微軟正黑體" panose="020B0604030504040204" pitchFamily="34" charset="-120"/>
              </a:rPr>
              <a:t>事件頻傳</a:t>
            </a:r>
          </a:p>
        </p:txBody>
      </p:sp>
      <p:sp>
        <p:nvSpPr>
          <p:cNvPr id="25" name="矩形 24">
            <a:extLst>
              <a:ext uri="{FF2B5EF4-FFF2-40B4-BE49-F238E27FC236}">
                <a16:creationId xmlns:a16="http://schemas.microsoft.com/office/drawing/2014/main" id="{75EB2D7D-F158-4B24-B195-92B35D1F99B7}"/>
              </a:ext>
            </a:extLst>
          </p:cNvPr>
          <p:cNvSpPr/>
          <p:nvPr/>
        </p:nvSpPr>
        <p:spPr>
          <a:xfrm>
            <a:off x="4096423" y="1493092"/>
            <a:ext cx="3107220" cy="13461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文字方塊 25">
            <a:extLst>
              <a:ext uri="{FF2B5EF4-FFF2-40B4-BE49-F238E27FC236}">
                <a16:creationId xmlns:a16="http://schemas.microsoft.com/office/drawing/2014/main" id="{68A28E3E-0D95-456A-BC8D-8A6948ECABCC}"/>
              </a:ext>
            </a:extLst>
          </p:cNvPr>
          <p:cNvSpPr txBox="1"/>
          <p:nvPr/>
        </p:nvSpPr>
        <p:spPr>
          <a:xfrm>
            <a:off x="4348137" y="1755719"/>
            <a:ext cx="2733641" cy="830997"/>
          </a:xfrm>
          <a:prstGeom prst="rect">
            <a:avLst/>
          </a:prstGeom>
          <a:noFill/>
        </p:spPr>
        <p:txBody>
          <a:bodyPr wrap="square" rtlCol="0">
            <a:spAutoFit/>
          </a:bodyPr>
          <a:lstStyle/>
          <a:p>
            <a:r>
              <a:rPr lang="zh-TW" altLang="en-US" sz="2400" dirty="0">
                <a:latin typeface="微軟正黑體" panose="020B0604030504040204" pitchFamily="34" charset="-120"/>
                <a:ea typeface="微軟正黑體" panose="020B0604030504040204" pitchFamily="34" charset="-120"/>
              </a:rPr>
              <a:t>電子菸油添加大麻、安非他命等</a:t>
            </a:r>
            <a:r>
              <a:rPr lang="zh-TW" altLang="en-US" sz="2400" b="1" dirty="0">
                <a:solidFill>
                  <a:srgbClr val="FF0000"/>
                </a:solidFill>
                <a:latin typeface="微軟正黑體" panose="020B0604030504040204" pitchFamily="34" charset="-120"/>
                <a:ea typeface="微軟正黑體" panose="020B0604030504040204" pitchFamily="34" charset="-120"/>
              </a:rPr>
              <a:t>毒品</a:t>
            </a:r>
          </a:p>
        </p:txBody>
      </p:sp>
      <p:sp>
        <p:nvSpPr>
          <p:cNvPr id="27" name="矩形 26">
            <a:extLst>
              <a:ext uri="{FF2B5EF4-FFF2-40B4-BE49-F238E27FC236}">
                <a16:creationId xmlns:a16="http://schemas.microsoft.com/office/drawing/2014/main" id="{C1467384-B30B-4857-881A-0EF038B75769}"/>
              </a:ext>
            </a:extLst>
          </p:cNvPr>
          <p:cNvSpPr/>
          <p:nvPr/>
        </p:nvSpPr>
        <p:spPr>
          <a:xfrm>
            <a:off x="4134610" y="3278454"/>
            <a:ext cx="3107220" cy="13461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文字方塊 27">
            <a:extLst>
              <a:ext uri="{FF2B5EF4-FFF2-40B4-BE49-F238E27FC236}">
                <a16:creationId xmlns:a16="http://schemas.microsoft.com/office/drawing/2014/main" id="{D1680C5A-04B0-49F7-8067-09679748C777}"/>
              </a:ext>
            </a:extLst>
          </p:cNvPr>
          <p:cNvSpPr txBox="1"/>
          <p:nvPr/>
        </p:nvSpPr>
        <p:spPr>
          <a:xfrm>
            <a:off x="4286875" y="3386405"/>
            <a:ext cx="3039724" cy="1200329"/>
          </a:xfrm>
          <a:prstGeom prst="rect">
            <a:avLst/>
          </a:prstGeom>
          <a:noFill/>
        </p:spPr>
        <p:txBody>
          <a:bodyPr wrap="square" rtlCol="0">
            <a:spAutoFit/>
          </a:bodyPr>
          <a:lstStyle/>
          <a:p>
            <a:r>
              <a:rPr lang="zh-TW" altLang="en-US" sz="2400" dirty="0">
                <a:latin typeface="微軟正黑體" panose="020B0604030504040204" pitchFamily="34" charset="-120"/>
                <a:ea typeface="微軟正黑體" panose="020B0604030504040204" pitchFamily="34" charset="-120"/>
              </a:rPr>
              <a:t>電子煙內含</a:t>
            </a:r>
            <a:r>
              <a:rPr lang="zh-TW" altLang="en-US" sz="2400" b="1" dirty="0">
                <a:solidFill>
                  <a:srgbClr val="FF0000"/>
                </a:solidFill>
                <a:latin typeface="微軟正黑體" panose="020B0604030504040204" pitchFamily="34" charset="-120"/>
                <a:ea typeface="微軟正黑體" panose="020B0604030504040204" pitchFamily="34" charset="-120"/>
              </a:rPr>
              <a:t>一級致癌物</a:t>
            </a:r>
            <a:r>
              <a:rPr lang="zh-TW" altLang="en-US" sz="2400" dirty="0">
                <a:latin typeface="微軟正黑體" panose="020B0604030504040204" pitchFamily="34" charset="-120"/>
                <a:ea typeface="微軟正黑體" panose="020B0604030504040204" pitchFamily="34" charset="-120"/>
              </a:rPr>
              <a:t>甲醛、乙醛、亞硝胺</a:t>
            </a:r>
          </a:p>
        </p:txBody>
      </p:sp>
      <p:pic>
        <p:nvPicPr>
          <p:cNvPr id="29" name="圖片 28">
            <a:extLst>
              <a:ext uri="{FF2B5EF4-FFF2-40B4-BE49-F238E27FC236}">
                <a16:creationId xmlns:a16="http://schemas.microsoft.com/office/drawing/2014/main" id="{54CC64F8-8E2B-4902-B8AD-F74F85DB83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6048" y="1380781"/>
            <a:ext cx="4765952" cy="5092943"/>
          </a:xfrm>
          <a:prstGeom prst="rect">
            <a:avLst/>
          </a:prstGeom>
        </p:spPr>
      </p:pic>
    </p:spTree>
    <p:extLst>
      <p:ext uri="{BB962C8B-B14F-4D97-AF65-F5344CB8AC3E}">
        <p14:creationId xmlns:p14="http://schemas.microsoft.com/office/powerpoint/2010/main" val="19312389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0"/>
            <a:ext cx="12192000" cy="1325563"/>
          </a:xfrm>
          <a:solidFill>
            <a:srgbClr val="593660"/>
          </a:solidFill>
        </p:spPr>
        <p:txBody>
          <a:bodyPr/>
          <a:lstStyle/>
          <a:p>
            <a:r>
              <a:rPr lang="zh-TW" altLang="en-US" dirty="0">
                <a:solidFill>
                  <a:schemeClr val="bg1"/>
                </a:solidFill>
                <a:latin typeface="微軟正黑體" panose="020B0604030504040204" pitchFamily="34" charset="-120"/>
                <a:ea typeface="微軟正黑體" panose="020B0604030504040204" pitchFamily="34" charset="-120"/>
              </a:rPr>
              <a:t>電子煙也有二、三手菸</a:t>
            </a:r>
            <a:r>
              <a:rPr lang="en-US" altLang="zh-TW" dirty="0">
                <a:solidFill>
                  <a:schemeClr val="bg1"/>
                </a:solidFill>
                <a:latin typeface="微軟正黑體" panose="020B0604030504040204" pitchFamily="34" charset="-120"/>
                <a:ea typeface="微軟正黑體" panose="020B0604030504040204" pitchFamily="34" charset="-120"/>
              </a:rPr>
              <a:t>(</a:t>
            </a:r>
            <a:r>
              <a:rPr lang="zh-TW" altLang="en-US" dirty="0">
                <a:solidFill>
                  <a:schemeClr val="bg1"/>
                </a:solidFill>
                <a:latin typeface="微軟正黑體" panose="020B0604030504040204" pitchFamily="34" charset="-120"/>
                <a:ea typeface="微軟正黑體" panose="020B0604030504040204" pitchFamily="34" charset="-120"/>
              </a:rPr>
              <a:t>煙</a:t>
            </a:r>
            <a:r>
              <a:rPr lang="en-US" altLang="zh-TW" dirty="0">
                <a:solidFill>
                  <a:schemeClr val="bg1"/>
                </a:solidFill>
                <a:latin typeface="微軟正黑體" panose="020B0604030504040204" pitchFamily="34" charset="-120"/>
                <a:ea typeface="微軟正黑體" panose="020B0604030504040204" pitchFamily="34" charset="-120"/>
              </a:rPr>
              <a:t>)</a:t>
            </a:r>
            <a:r>
              <a:rPr lang="zh-TW" altLang="en-US" dirty="0">
                <a:solidFill>
                  <a:schemeClr val="bg1"/>
                </a:solidFill>
                <a:latin typeface="微軟正黑體" panose="020B0604030504040204" pitchFamily="34" charset="-120"/>
                <a:ea typeface="微軟正黑體" panose="020B0604030504040204" pitchFamily="34" charset="-120"/>
              </a:rPr>
              <a:t>危害</a:t>
            </a:r>
          </a:p>
        </p:txBody>
      </p:sp>
      <p:pic>
        <p:nvPicPr>
          <p:cNvPr id="8" name="內容版面配置區 7">
            <a:extLst>
              <a:ext uri="{FF2B5EF4-FFF2-40B4-BE49-F238E27FC236}">
                <a16:creationId xmlns:a16="http://schemas.microsoft.com/office/drawing/2014/main" id="{8CB2C6F9-4B8D-4683-B0FA-C942F365EEA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903975" y="1325563"/>
            <a:ext cx="5486399" cy="5558100"/>
          </a:xfrm>
        </p:spPr>
      </p:pic>
    </p:spTree>
    <p:extLst>
      <p:ext uri="{BB962C8B-B14F-4D97-AF65-F5344CB8AC3E}">
        <p14:creationId xmlns:p14="http://schemas.microsoft.com/office/powerpoint/2010/main" val="55599414"/>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5919</TotalTime>
  <Words>3399</Words>
  <Application>Microsoft Office PowerPoint</Application>
  <PresentationFormat>寬螢幕</PresentationFormat>
  <Paragraphs>261</Paragraphs>
  <Slides>40</Slides>
  <Notes>40</Notes>
  <HiddenSlides>0</HiddenSlides>
  <MMClips>1</MMClips>
  <ScaleCrop>false</ScaleCrop>
  <HeadingPairs>
    <vt:vector size="6" baseType="variant">
      <vt:variant>
        <vt:lpstr>使用字型</vt:lpstr>
      </vt:variant>
      <vt:variant>
        <vt:i4>12</vt:i4>
      </vt:variant>
      <vt:variant>
        <vt:lpstr>佈景主題</vt:lpstr>
      </vt:variant>
      <vt:variant>
        <vt:i4>1</vt:i4>
      </vt:variant>
      <vt:variant>
        <vt:lpstr>投影片標題</vt:lpstr>
      </vt:variant>
      <vt:variant>
        <vt:i4>40</vt:i4>
      </vt:variant>
    </vt:vector>
  </HeadingPairs>
  <TitlesOfParts>
    <vt:vector size="53" baseType="lpstr">
      <vt:lpstr>微軟正黑體</vt:lpstr>
      <vt:lpstr>PMingLiU</vt:lpstr>
      <vt:lpstr>PMingLiU</vt:lpstr>
      <vt:lpstr>Arial</vt:lpstr>
      <vt:lpstr>Calibri</vt:lpstr>
      <vt:lpstr>Calibri Light</vt:lpstr>
      <vt:lpstr>Cambria Math</vt:lpstr>
      <vt:lpstr>Garamond</vt:lpstr>
      <vt:lpstr>Tahoma</vt:lpstr>
      <vt:lpstr>Times New Roman</vt:lpstr>
      <vt:lpstr>Wingdings</vt:lpstr>
      <vt:lpstr>Wingdings 3</vt:lpstr>
      <vt:lpstr>Office 佈景主題</vt:lpstr>
      <vt:lpstr>菸、酒、檳危害防制宣導教材 國高中版</vt:lpstr>
      <vt:lpstr>PowerPoint 簡報</vt:lpstr>
      <vt:lpstr>菸品對青少年的危害</vt:lpstr>
      <vt:lpstr>菸品對青少年的危害</vt:lpstr>
      <vt:lpstr>電子煙危害防制</vt:lpstr>
      <vt:lpstr>什麼是電子煙?</vt:lpstr>
      <vt:lpstr>電子煙為何會危害健康?</vt:lpstr>
      <vt:lpstr>電子煙的危害</vt:lpstr>
      <vt:lpstr>電子煙也有二、三手菸(煙)危害</vt:lpstr>
      <vt:lpstr>PowerPoint 簡報</vt:lpstr>
      <vt:lpstr>PowerPoint 簡報</vt:lpstr>
      <vt:lpstr>有關青少年菸害防制相關法規</vt:lpstr>
      <vt:lpstr>   桃園市電子煙危害防制自治條例  </vt:lpstr>
      <vt:lpstr>禁菸場所不吸菸（煙）</vt:lpstr>
      <vt:lpstr> 青少年菸害防制 Q &amp; A </vt:lpstr>
      <vt:lpstr>心得分享與討論</vt:lpstr>
      <vt:lpstr>拒菸演練</vt:lpstr>
      <vt:lpstr>PowerPoint 簡報</vt:lpstr>
      <vt:lpstr>PowerPoint 簡報</vt:lpstr>
      <vt:lpstr>PowerPoint 簡報</vt:lpstr>
      <vt:lpstr>PowerPoint 簡報</vt:lpstr>
      <vt:lpstr>PowerPoint 簡報</vt:lpstr>
      <vt:lpstr>PowerPoint 簡報</vt:lpstr>
      <vt:lpstr>PowerPoint 簡報</vt:lpstr>
      <vt:lpstr>檳榔危害防制</vt:lpstr>
      <vt:lpstr>檳榔的粗纖維就如同菜瓜布在口中摩擦「牙齒」及「口腔黏膜」，牙齒會變黑、磨損、動搖以及傷害牙齦，使得牙床下移形成牙周病。</vt:lpstr>
      <vt:lpstr>PowerPoint 簡報</vt:lpstr>
      <vt:lpstr>PowerPoint 簡報</vt:lpstr>
      <vt:lpstr>這樣你還要吃檳榔嗎？</vt:lpstr>
      <vt:lpstr>PowerPoint 簡報</vt:lpstr>
      <vt:lpstr>PowerPoint 簡報</vt:lpstr>
      <vt:lpstr>PowerPoint 簡報</vt:lpstr>
      <vt:lpstr>PowerPoint 簡報</vt:lpstr>
      <vt:lpstr>PowerPoint 簡報</vt:lpstr>
      <vt:lpstr>PowerPoint 簡報</vt:lpstr>
      <vt:lpstr>參考影片</vt:lpstr>
      <vt:lpstr>參考影片</vt:lpstr>
      <vt:lpstr>參考影片</vt:lpstr>
      <vt:lpstr>參考影片</vt:lpstr>
      <vt:lpstr>電子煙宣導資源</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簡霈萱</dc:creator>
  <cp:lastModifiedBy>簡霈萱</cp:lastModifiedBy>
  <cp:revision>218</cp:revision>
  <cp:lastPrinted>2023-01-12T03:41:50Z</cp:lastPrinted>
  <dcterms:created xsi:type="dcterms:W3CDTF">2021-02-09T06:03:21Z</dcterms:created>
  <dcterms:modified xsi:type="dcterms:W3CDTF">2023-01-18T06:00:17Z</dcterms:modified>
</cp:coreProperties>
</file>